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660" r:id="rId2"/>
    <p:sldId id="688" r:id="rId3"/>
    <p:sldId id="664" r:id="rId4"/>
    <p:sldId id="695" r:id="rId5"/>
    <p:sldId id="697" r:id="rId6"/>
    <p:sldId id="696" r:id="rId7"/>
    <p:sldId id="698" r:id="rId8"/>
    <p:sldId id="659" r:id="rId9"/>
    <p:sldId id="668" r:id="rId10"/>
    <p:sldId id="699" r:id="rId11"/>
    <p:sldId id="671" r:id="rId12"/>
    <p:sldId id="672" r:id="rId13"/>
    <p:sldId id="675" r:id="rId14"/>
    <p:sldId id="673" r:id="rId15"/>
    <p:sldId id="674" r:id="rId16"/>
    <p:sldId id="700" r:id="rId17"/>
    <p:sldId id="655" r:id="rId18"/>
    <p:sldId id="694" r:id="rId19"/>
    <p:sldId id="701" r:id="rId20"/>
    <p:sldId id="680" r:id="rId21"/>
    <p:sldId id="681" r:id="rId22"/>
    <p:sldId id="682" r:id="rId23"/>
    <p:sldId id="702" r:id="rId24"/>
    <p:sldId id="656" r:id="rId25"/>
    <p:sldId id="684" r:id="rId26"/>
    <p:sldId id="686" r:id="rId27"/>
    <p:sldId id="703"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459"/>
    <a:srgbClr val="3366FF"/>
    <a:srgbClr val="0033CC"/>
    <a:srgbClr val="008000"/>
    <a:srgbClr val="FF9900"/>
    <a:srgbClr val="0000FF"/>
    <a:srgbClr val="FF33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28" autoAdjust="0"/>
    <p:restoredTop sz="81344" autoAdjust="0"/>
  </p:normalViewPr>
  <p:slideViewPr>
    <p:cSldViewPr>
      <p:cViewPr>
        <p:scale>
          <a:sx n="66" d="100"/>
          <a:sy n="66" d="100"/>
        </p:scale>
        <p:origin x="-1224" y="-43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5074" name="Rectangle 2">
            <a:extLst>
              <a:ext uri="{FF2B5EF4-FFF2-40B4-BE49-F238E27FC236}">
                <a16:creationId xmlns:a16="http://schemas.microsoft.com/office/drawing/2014/main" id="{6BA30837-3FB0-450F-97F3-C361B0128DE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cs typeface="Arial" charset="0"/>
              </a:defRPr>
            </a:lvl1pPr>
          </a:lstStyle>
          <a:p>
            <a:pPr>
              <a:defRPr/>
            </a:pPr>
            <a:endParaRPr lang="en-US"/>
          </a:p>
        </p:txBody>
      </p:sp>
      <p:sp>
        <p:nvSpPr>
          <p:cNvPr id="515075" name="Rectangle 3">
            <a:extLst>
              <a:ext uri="{FF2B5EF4-FFF2-40B4-BE49-F238E27FC236}">
                <a16:creationId xmlns:a16="http://schemas.microsoft.com/office/drawing/2014/main" id="{A4E17E9C-F4D2-494C-9B98-CA0C3F72841F}"/>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cs typeface="Arial" charset="0"/>
              </a:defRPr>
            </a:lvl1pPr>
          </a:lstStyle>
          <a:p>
            <a:pPr>
              <a:defRPr/>
            </a:pPr>
            <a:endParaRPr lang="en-US"/>
          </a:p>
        </p:txBody>
      </p:sp>
      <p:sp>
        <p:nvSpPr>
          <p:cNvPr id="515076" name="Rectangle 4">
            <a:extLst>
              <a:ext uri="{FF2B5EF4-FFF2-40B4-BE49-F238E27FC236}">
                <a16:creationId xmlns:a16="http://schemas.microsoft.com/office/drawing/2014/main" id="{E8DF0C15-DB99-4D2F-AF2C-58264E3FD08B}"/>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cs typeface="Arial" charset="0"/>
              </a:defRPr>
            </a:lvl1pPr>
          </a:lstStyle>
          <a:p>
            <a:pPr>
              <a:defRPr/>
            </a:pPr>
            <a:endParaRPr lang="en-US"/>
          </a:p>
        </p:txBody>
      </p:sp>
      <p:sp>
        <p:nvSpPr>
          <p:cNvPr id="515077" name="Rectangle 5">
            <a:extLst>
              <a:ext uri="{FF2B5EF4-FFF2-40B4-BE49-F238E27FC236}">
                <a16:creationId xmlns:a16="http://schemas.microsoft.com/office/drawing/2014/main" id="{F1E5523B-6A60-4D1F-976D-5B469747463B}"/>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97A8EB6-37E4-4D33-939C-E426B8879CE5}" type="slidenum">
              <a:rPr lang="en-US" altLang="nl-NL"/>
              <a:pPr/>
              <a:t>‹#›</a:t>
            </a:fld>
            <a:endParaRPr lang="en-US" alt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39B484BE-A2E7-481F-AF9C-F6B6D60B9B0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cs typeface="Arial" charset="0"/>
              </a:defRPr>
            </a:lvl1pPr>
          </a:lstStyle>
          <a:p>
            <a:pPr>
              <a:defRPr/>
            </a:pPr>
            <a:endParaRPr lang="en-US"/>
          </a:p>
        </p:txBody>
      </p:sp>
      <p:sp>
        <p:nvSpPr>
          <p:cNvPr id="4099" name="Rectangle 3">
            <a:extLst>
              <a:ext uri="{FF2B5EF4-FFF2-40B4-BE49-F238E27FC236}">
                <a16:creationId xmlns:a16="http://schemas.microsoft.com/office/drawing/2014/main" id="{957257D4-3E04-4A19-8E49-B3D954B36584}"/>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cs typeface="Arial" charset="0"/>
              </a:defRPr>
            </a:lvl1pPr>
          </a:lstStyle>
          <a:p>
            <a:pPr>
              <a:defRPr/>
            </a:pPr>
            <a:endParaRPr lang="en-US"/>
          </a:p>
        </p:txBody>
      </p:sp>
      <p:sp>
        <p:nvSpPr>
          <p:cNvPr id="29700" name="Rectangle 4">
            <a:extLst>
              <a:ext uri="{FF2B5EF4-FFF2-40B4-BE49-F238E27FC236}">
                <a16:creationId xmlns:a16="http://schemas.microsoft.com/office/drawing/2014/main" id="{DBA1CAC0-7819-48F0-A34B-CDC0C79322EE}"/>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8E82F446-2110-4C6D-AF8B-FEF0CE6BA57F}"/>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id="{6DE557B4-A9AE-40E4-B2FF-90541D3C0E7D}"/>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cs typeface="Arial" charset="0"/>
              </a:defRPr>
            </a:lvl1pPr>
          </a:lstStyle>
          <a:p>
            <a:pPr>
              <a:defRPr/>
            </a:pPr>
            <a:endParaRPr lang="en-US"/>
          </a:p>
        </p:txBody>
      </p:sp>
      <p:sp>
        <p:nvSpPr>
          <p:cNvPr id="4103" name="Rectangle 7">
            <a:extLst>
              <a:ext uri="{FF2B5EF4-FFF2-40B4-BE49-F238E27FC236}">
                <a16:creationId xmlns:a16="http://schemas.microsoft.com/office/drawing/2014/main" id="{E06DBB9C-0012-4EDF-B840-511855B54FAB}"/>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E95D06D-AD0E-403F-9A1E-75C6CFFA3886}" type="slidenum">
              <a:rPr lang="en-US" altLang="nl-NL"/>
              <a:pPr/>
              <a:t>‹#›</a:t>
            </a:fld>
            <a:endParaRPr lang="en-US"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E18F1F48-9098-4F0B-B76E-82032E0D20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E7FD833-9A06-4DF1-85D5-7C3AEB88770F}" type="slidenum">
              <a:rPr lang="en-US" altLang="nl-NL"/>
              <a:pPr eaLnBrk="1" hangingPunct="1"/>
              <a:t>2</a:t>
            </a:fld>
            <a:endParaRPr lang="en-US" altLang="nl-NL"/>
          </a:p>
        </p:txBody>
      </p:sp>
      <p:sp>
        <p:nvSpPr>
          <p:cNvPr id="30723" name="Rectangle 2">
            <a:extLst>
              <a:ext uri="{FF2B5EF4-FFF2-40B4-BE49-F238E27FC236}">
                <a16:creationId xmlns:a16="http://schemas.microsoft.com/office/drawing/2014/main" id="{C1F3982B-7AF4-42B7-B4AA-9BDC54F01F38}"/>
              </a:ext>
            </a:extLst>
          </p:cNvPr>
          <p:cNvSpPr>
            <a:spLocks noRot="1" noChangeArrowheads="1" noTextEdit="1"/>
          </p:cNvSpPr>
          <p:nvPr>
            <p:ph type="sldImg"/>
          </p:nvPr>
        </p:nvSpPr>
        <p:spPr>
          <a:ln/>
        </p:spPr>
      </p:sp>
      <p:sp>
        <p:nvSpPr>
          <p:cNvPr id="30724" name="Rectangle 3">
            <a:extLst>
              <a:ext uri="{FF2B5EF4-FFF2-40B4-BE49-F238E27FC236}">
                <a16:creationId xmlns:a16="http://schemas.microsoft.com/office/drawing/2014/main" id="{D727278F-DA4B-48A5-B144-EDD7D8E4FC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Inform the working group that you will take them through the ten tasks outlined in this slide. </a:t>
            </a:r>
            <a:endParaRPr lang="en-US" altLang="nl-NL">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B2A97601-F172-4951-94FD-213217A377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C394A4-CC17-41E1-9A69-E30D9F5CB26B}" type="slidenum">
              <a:rPr lang="en-US" altLang="nl-NL"/>
              <a:pPr eaLnBrk="1" hangingPunct="1"/>
              <a:t>3</a:t>
            </a:fld>
            <a:endParaRPr lang="en-US" altLang="nl-NL"/>
          </a:p>
        </p:txBody>
      </p:sp>
      <p:sp>
        <p:nvSpPr>
          <p:cNvPr id="31747" name="Rectangle 2">
            <a:extLst>
              <a:ext uri="{FF2B5EF4-FFF2-40B4-BE49-F238E27FC236}">
                <a16:creationId xmlns:a16="http://schemas.microsoft.com/office/drawing/2014/main" id="{93130A40-E4AF-44E9-B20E-5DA7E4EA6DC8}"/>
              </a:ext>
            </a:extLst>
          </p:cNvPr>
          <p:cNvSpPr>
            <a:spLocks noRot="1" noChangeArrowheads="1" noTextEdit="1"/>
          </p:cNvSpPr>
          <p:nvPr>
            <p:ph type="sldImg"/>
          </p:nvPr>
        </p:nvSpPr>
        <p:spPr>
          <a:ln/>
        </p:spPr>
      </p:sp>
      <p:sp>
        <p:nvSpPr>
          <p:cNvPr id="31748" name="Rectangle 3">
            <a:extLst>
              <a:ext uri="{FF2B5EF4-FFF2-40B4-BE49-F238E27FC236}">
                <a16:creationId xmlns:a16="http://schemas.microsoft.com/office/drawing/2014/main" id="{9DA6F2E5-54E6-42F8-86B9-A2E5B43F51E0}"/>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This first task for the working group is to identify the main beneficiaries of the national quality standards:</a:t>
            </a:r>
          </a:p>
          <a:p>
            <a:pPr eaLnBrk="1" hangingPunct="1"/>
            <a:r>
              <a:rPr lang="en-GB" altLang="nl-NL">
                <a:latin typeface="Arial" panose="020B0604020202020204" pitchFamily="34" charset="0"/>
                <a:cs typeface="Arial" panose="020B0604020202020204" pitchFamily="34" charset="0"/>
              </a:rPr>
              <a:t>1.What is the population segment (e.g. 10-19 years) we want to address ? Why ?</a:t>
            </a:r>
          </a:p>
          <a:p>
            <a:pPr eaLnBrk="1" hangingPunct="1"/>
            <a:r>
              <a:rPr lang="en-GB" altLang="nl-NL">
                <a:latin typeface="Arial" panose="020B0604020202020204" pitchFamily="34" charset="0"/>
                <a:cs typeface="Arial" panose="020B0604020202020204" pitchFamily="34" charset="0"/>
              </a:rPr>
              <a:t>2. Within this population segment, which population group or groups (e.g. those living and working on the street) do we want to focus on ? Why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7A3961D2-62A2-4AA2-A8CE-31B48FB401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997C63-211D-421C-87C5-CA31BFCD4D4D}" type="slidenum">
              <a:rPr lang="en-US" altLang="nl-NL"/>
              <a:pPr eaLnBrk="1" hangingPunct="1"/>
              <a:t>4</a:t>
            </a:fld>
            <a:endParaRPr lang="en-US" altLang="nl-NL"/>
          </a:p>
        </p:txBody>
      </p:sp>
      <p:sp>
        <p:nvSpPr>
          <p:cNvPr id="32771" name="Rectangle 2">
            <a:extLst>
              <a:ext uri="{FF2B5EF4-FFF2-40B4-BE49-F238E27FC236}">
                <a16:creationId xmlns:a16="http://schemas.microsoft.com/office/drawing/2014/main" id="{987635CE-F740-4DBC-8CD9-C740D3DAF885}"/>
              </a:ext>
            </a:extLst>
          </p:cNvPr>
          <p:cNvSpPr>
            <a:spLocks noRot="1" noChangeArrowheads="1" noTextEdit="1"/>
          </p:cNvSpPr>
          <p:nvPr>
            <p:ph type="sldImg"/>
          </p:nvPr>
        </p:nvSpPr>
        <p:spPr>
          <a:ln/>
        </p:spPr>
      </p:sp>
      <p:sp>
        <p:nvSpPr>
          <p:cNvPr id="32772" name="Rectangle 3">
            <a:extLst>
              <a:ext uri="{FF2B5EF4-FFF2-40B4-BE49-F238E27FC236}">
                <a16:creationId xmlns:a16="http://schemas.microsoft.com/office/drawing/2014/main" id="{B26D389F-0954-4443-9751-B25346AE4D63}"/>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This second task for the working group is to specify the main health outcomes to be achieved and the reasons for this.</a:t>
            </a:r>
          </a:p>
          <a:p>
            <a:pPr eaLnBrk="1" hangingPunct="1"/>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Note: A health outcome or result can be stated as a positive state achieved (e.g. improvement in the nutritional status indicated by the body mass index) or a negative state prevented (e.g. reduction in the levels of anaemia ).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4FA28CA8-C761-48B1-8A0B-6FC54295B4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639B3D-12B8-4D40-AC96-3557FA4E6B01}" type="slidenum">
              <a:rPr lang="en-US" altLang="nl-NL"/>
              <a:pPr eaLnBrk="1" hangingPunct="1"/>
              <a:t>5</a:t>
            </a:fld>
            <a:endParaRPr lang="en-US" altLang="nl-NL"/>
          </a:p>
        </p:txBody>
      </p:sp>
      <p:sp>
        <p:nvSpPr>
          <p:cNvPr id="33795" name="Rectangle 2">
            <a:extLst>
              <a:ext uri="{FF2B5EF4-FFF2-40B4-BE49-F238E27FC236}">
                <a16:creationId xmlns:a16="http://schemas.microsoft.com/office/drawing/2014/main" id="{672F36CC-906A-44D1-9C0A-605E4BD169AF}"/>
              </a:ext>
            </a:extLst>
          </p:cNvPr>
          <p:cNvSpPr>
            <a:spLocks noRot="1" noChangeArrowheads="1" noTextEdit="1"/>
          </p:cNvSpPr>
          <p:nvPr>
            <p:ph type="sldImg"/>
          </p:nvPr>
        </p:nvSpPr>
        <p:spPr>
          <a:ln/>
        </p:spPr>
      </p:sp>
      <p:sp>
        <p:nvSpPr>
          <p:cNvPr id="33796" name="Rectangle 3">
            <a:extLst>
              <a:ext uri="{FF2B5EF4-FFF2-40B4-BE49-F238E27FC236}">
                <a16:creationId xmlns:a16="http://schemas.microsoft.com/office/drawing/2014/main" id="{A7BBE0BA-3BBC-484F-A2A6-B210AF1F59E3}"/>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This third task for the working group is to identify the package of health services to be achieved.</a:t>
            </a:r>
          </a:p>
          <a:p>
            <a:pPr eaLnBrk="1" hangingPunct="1"/>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Note: For each health outcome, the group needs to specify each of the following services to be provided at the point of delivery:</a:t>
            </a:r>
          </a:p>
          <a:p>
            <a:pPr eaLnBrk="1" hangingPunct="1">
              <a:buFontTx/>
              <a:buChar char="-"/>
            </a:pPr>
            <a:r>
              <a:rPr lang="en-GB" altLang="nl-NL">
                <a:latin typeface="Arial" panose="020B0604020202020204" pitchFamily="34" charset="0"/>
                <a:cs typeface="Arial" panose="020B0604020202020204" pitchFamily="34" charset="0"/>
              </a:rPr>
              <a:t>Whether information provision is to be done</a:t>
            </a:r>
          </a:p>
          <a:p>
            <a:pPr eaLnBrk="1" hangingPunct="1">
              <a:buFontTx/>
              <a:buChar char="-"/>
            </a:pPr>
            <a:r>
              <a:rPr lang="en-GB" altLang="nl-NL">
                <a:latin typeface="Arial" panose="020B0604020202020204" pitchFamily="34" charset="0"/>
                <a:cs typeface="Arial" panose="020B0604020202020204" pitchFamily="34" charset="0"/>
              </a:rPr>
              <a:t>Whether counselling services are to be provided</a:t>
            </a:r>
          </a:p>
          <a:p>
            <a:pPr eaLnBrk="1" hangingPunct="1">
              <a:buFontTx/>
              <a:buChar char="-"/>
            </a:pPr>
            <a:r>
              <a:rPr lang="en-GB" altLang="nl-NL">
                <a:latin typeface="Arial" panose="020B0604020202020204" pitchFamily="34" charset="0"/>
                <a:cs typeface="Arial" panose="020B0604020202020204" pitchFamily="34" charset="0"/>
              </a:rPr>
              <a:t>Whether any promotive, preventive or curative health services are to be provided </a:t>
            </a:r>
          </a:p>
          <a:p>
            <a:pPr eaLnBrk="1" hangingPunct="1">
              <a:buFontTx/>
              <a:buChar char="-"/>
            </a:pPr>
            <a:endParaRPr lang="en-GB" altLang="nl-NL">
              <a:latin typeface="Arial" panose="020B0604020202020204" pitchFamily="34" charset="0"/>
              <a:cs typeface="Arial" panose="020B0604020202020204" pitchFamily="34" charset="0"/>
            </a:endParaRPr>
          </a:p>
          <a:p>
            <a:pPr eaLnBrk="1" hangingPunct="1">
              <a:buFontTx/>
              <a:buChar char="-"/>
            </a:pPr>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In addition, the group needs to specify in what circumstances the patient should be referred for health and social services at the next level of care.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7B2300E1-2B01-44B1-BBE8-141FA7B9E1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31BC5C-39BA-4232-BE5A-2B8E800A31A9}" type="slidenum">
              <a:rPr lang="en-US" altLang="nl-NL"/>
              <a:pPr eaLnBrk="1" hangingPunct="1"/>
              <a:t>6</a:t>
            </a:fld>
            <a:endParaRPr lang="en-US" altLang="nl-NL"/>
          </a:p>
        </p:txBody>
      </p:sp>
      <p:sp>
        <p:nvSpPr>
          <p:cNvPr id="34819" name="Rectangle 2">
            <a:extLst>
              <a:ext uri="{FF2B5EF4-FFF2-40B4-BE49-F238E27FC236}">
                <a16:creationId xmlns:a16="http://schemas.microsoft.com/office/drawing/2014/main" id="{653B0E70-4A4E-495A-ACFA-C158DFE6BE06}"/>
              </a:ext>
            </a:extLst>
          </p:cNvPr>
          <p:cNvSpPr>
            <a:spLocks noRot="1" noChangeArrowheads="1" noTextEdit="1"/>
          </p:cNvSpPr>
          <p:nvPr>
            <p:ph type="sldImg"/>
          </p:nvPr>
        </p:nvSpPr>
        <p:spPr>
          <a:ln/>
        </p:spPr>
      </p:sp>
      <p:sp>
        <p:nvSpPr>
          <p:cNvPr id="34820" name="Rectangle 3">
            <a:extLst>
              <a:ext uri="{FF2B5EF4-FFF2-40B4-BE49-F238E27FC236}">
                <a16:creationId xmlns:a16="http://schemas.microsoft.com/office/drawing/2014/main" id="{5E26AC13-8B8E-45E8-BFF3-572C20C02C0C}"/>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This fourth task for the working group is to identify where the health services are to be provided.</a:t>
            </a:r>
          </a:p>
          <a:p>
            <a:pPr eaLnBrk="1" hangingPunct="1"/>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Note: This will depend on which groups of adolescents are to be reached, and what health services and/or commodities are to be provided.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BC3CC372-E316-488B-8A0B-EE87BA2395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492AC6-34AA-4BCD-B2FB-C3A2F448BE37}" type="slidenum">
              <a:rPr lang="en-US" altLang="nl-NL"/>
              <a:pPr eaLnBrk="1" hangingPunct="1"/>
              <a:t>7</a:t>
            </a:fld>
            <a:endParaRPr lang="en-US" altLang="nl-NL"/>
          </a:p>
        </p:txBody>
      </p:sp>
      <p:sp>
        <p:nvSpPr>
          <p:cNvPr id="35843" name="Rectangle 2">
            <a:extLst>
              <a:ext uri="{FF2B5EF4-FFF2-40B4-BE49-F238E27FC236}">
                <a16:creationId xmlns:a16="http://schemas.microsoft.com/office/drawing/2014/main" id="{AF385D12-A47D-4205-B25A-98CB3CA9A9F3}"/>
              </a:ext>
            </a:extLst>
          </p:cNvPr>
          <p:cNvSpPr>
            <a:spLocks noRot="1" noChangeArrowheads="1" noTextEdit="1"/>
          </p:cNvSpPr>
          <p:nvPr>
            <p:ph type="sldImg"/>
          </p:nvPr>
        </p:nvSpPr>
        <p:spPr>
          <a:ln/>
        </p:spPr>
      </p:sp>
      <p:sp>
        <p:nvSpPr>
          <p:cNvPr id="35844" name="Rectangle 3">
            <a:extLst>
              <a:ext uri="{FF2B5EF4-FFF2-40B4-BE49-F238E27FC236}">
                <a16:creationId xmlns:a16="http://schemas.microsoft.com/office/drawing/2014/main" id="{F0346057-6203-4DC3-9E34-6D8DFFD43B74}"/>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This fifth task for the working group is to identify the main problems that need to be addressed.</a:t>
            </a:r>
          </a:p>
          <a:p>
            <a:pPr eaLnBrk="1" hangingPunct="1"/>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Note: A problem is defined as a gap between 'required quality' and 'actual quality'.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814BA39D-23E3-487A-9B03-ECC7E5D9AD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2B755B9-24B9-4322-ACB8-C7F6B1A09BC2}" type="slidenum">
              <a:rPr lang="en-US" altLang="nl-NL"/>
              <a:pPr eaLnBrk="1" hangingPunct="1"/>
              <a:t>8</a:t>
            </a:fld>
            <a:endParaRPr lang="en-US" altLang="nl-NL"/>
          </a:p>
        </p:txBody>
      </p:sp>
      <p:sp>
        <p:nvSpPr>
          <p:cNvPr id="36867" name="Rectangle 2">
            <a:extLst>
              <a:ext uri="{FF2B5EF4-FFF2-40B4-BE49-F238E27FC236}">
                <a16:creationId xmlns:a16="http://schemas.microsoft.com/office/drawing/2014/main" id="{2D242516-D119-4C70-8763-78BD1E94D237}"/>
              </a:ext>
            </a:extLst>
          </p:cNvPr>
          <p:cNvSpPr>
            <a:spLocks noRot="1" noChangeArrowheads="1" noTextEdit="1"/>
          </p:cNvSpPr>
          <p:nvPr>
            <p:ph type="sldImg"/>
          </p:nvPr>
        </p:nvSpPr>
        <p:spPr>
          <a:xfrm>
            <a:off x="1143000" y="685800"/>
            <a:ext cx="4573588" cy="3429000"/>
          </a:xfrm>
          <a:ln/>
        </p:spPr>
      </p:sp>
      <p:sp>
        <p:nvSpPr>
          <p:cNvPr id="36868" name="Rectangle 3">
            <a:extLst>
              <a:ext uri="{FF2B5EF4-FFF2-40B4-BE49-F238E27FC236}">
                <a16:creationId xmlns:a16="http://schemas.microsoft.com/office/drawing/2014/main" id="{CAB9E83D-9EEC-4432-86CC-F408BEF01EAD}"/>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sz="2000">
                <a:latin typeface="Arial" panose="020B0604020202020204" pitchFamily="34" charset="0"/>
                <a:cs typeface="Arial" panose="020B0604020202020204" pitchFamily="34" charset="0"/>
              </a:rPr>
              <a:t>Ask the working group to identify problems (i.e. gaps between required and actual quality) in four areas:</a:t>
            </a:r>
          </a:p>
          <a:p>
            <a:pPr eaLnBrk="1" hangingPunct="1">
              <a:buFontTx/>
              <a:buChar char="-"/>
            </a:pPr>
            <a:r>
              <a:rPr lang="en-GB" altLang="nl-NL" sz="2000">
                <a:latin typeface="Arial" panose="020B0604020202020204" pitchFamily="34" charset="0"/>
                <a:cs typeface="Arial" panose="020B0604020202020204" pitchFamily="34" charset="0"/>
              </a:rPr>
              <a:t>Points of health service delivery.</a:t>
            </a:r>
          </a:p>
          <a:p>
            <a:pPr eaLnBrk="1" hangingPunct="1">
              <a:buFontTx/>
              <a:buChar char="-"/>
            </a:pPr>
            <a:r>
              <a:rPr lang="en-GB" altLang="nl-NL" sz="2000">
                <a:latin typeface="Arial" panose="020B0604020202020204" pitchFamily="34" charset="0"/>
                <a:cs typeface="Arial" panose="020B0604020202020204" pitchFamily="34" charset="0"/>
              </a:rPr>
              <a:t>Health service providers</a:t>
            </a:r>
          </a:p>
          <a:p>
            <a:pPr eaLnBrk="1" hangingPunct="1">
              <a:buFontTx/>
              <a:buChar char="-"/>
            </a:pPr>
            <a:r>
              <a:rPr lang="en-GB" altLang="nl-NL" sz="2000">
                <a:latin typeface="Arial" panose="020B0604020202020204" pitchFamily="34" charset="0"/>
                <a:cs typeface="Arial" panose="020B0604020202020204" pitchFamily="34" charset="0"/>
              </a:rPr>
              <a:t>Community members</a:t>
            </a:r>
          </a:p>
          <a:p>
            <a:pPr eaLnBrk="1" hangingPunct="1">
              <a:buFontTx/>
              <a:buChar char="-"/>
            </a:pPr>
            <a:r>
              <a:rPr lang="en-GB" altLang="nl-NL" sz="2000">
                <a:latin typeface="Arial" panose="020B0604020202020204" pitchFamily="34" charset="0"/>
                <a:cs typeface="Arial" panose="020B0604020202020204" pitchFamily="34" charset="0"/>
              </a:rPr>
              <a:t>Adolescents. </a:t>
            </a:r>
          </a:p>
          <a:p>
            <a:pPr eaLnBrk="1" hangingPunct="1"/>
            <a:endParaRPr lang="en-GB" altLang="nl-NL" sz="2000">
              <a:latin typeface="Arial" panose="020B0604020202020204" pitchFamily="34" charset="0"/>
              <a:cs typeface="Arial" panose="020B0604020202020204" pitchFamily="34" charset="0"/>
            </a:endParaRPr>
          </a:p>
          <a:p>
            <a:pPr eaLnBrk="1" hangingPunct="1"/>
            <a:r>
              <a:rPr lang="en-GB" altLang="nl-NL" sz="2000">
                <a:latin typeface="Arial" panose="020B0604020202020204" pitchFamily="34" charset="0"/>
                <a:cs typeface="Arial" panose="020B0604020202020204" pitchFamily="34" charset="0"/>
              </a:rPr>
              <a:t>Ask a member of the working group to read aloud the required quality in each of these four areas.</a:t>
            </a:r>
          </a:p>
          <a:p>
            <a:pPr eaLnBrk="1" hangingPunct="1"/>
            <a:r>
              <a:rPr lang="en-GB" altLang="nl-NL" sz="2000">
                <a:latin typeface="Arial" panose="020B0604020202020204" pitchFamily="34" charset="0"/>
                <a:cs typeface="Arial" panose="020B0604020202020204" pitchFamily="34" charset="0"/>
              </a:rPr>
              <a:t>Then ask them to work together to work together to describe and write a word picture of the actual quality in relation to each of these areas in a typical health service delivery point and its catchment area.</a:t>
            </a:r>
          </a:p>
          <a:p>
            <a:pPr eaLnBrk="1" hangingPunct="1"/>
            <a:r>
              <a:rPr lang="en-GB" altLang="nl-NL" sz="2000">
                <a:latin typeface="Arial" panose="020B0604020202020204" pitchFamily="34" charset="0"/>
                <a:cs typeface="Arial" panose="020B0604020202020204" pitchFamily="34" charset="0"/>
              </a:rPr>
              <a:t>Tell them that there are likely to be problems at other levels (e.g. the functioning of National AIDS Programme or of District Health Management Teams) but that is not the focus of this exercise.</a:t>
            </a:r>
          </a:p>
          <a:p>
            <a:pPr eaLnBrk="1" hangingPunct="1"/>
            <a:endParaRPr lang="en-US" altLang="nl-NL" sz="2000">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481E9B3-F830-4A17-A6F4-5BC2ED87FF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E2CA217-3697-4860-A21D-ABB42C285BB4}" type="slidenum">
              <a:rPr lang="en-US" altLang="nl-NL"/>
              <a:pPr eaLnBrk="1" hangingPunct="1"/>
              <a:t>9</a:t>
            </a:fld>
            <a:endParaRPr lang="en-US" altLang="nl-NL"/>
          </a:p>
        </p:txBody>
      </p:sp>
      <p:sp>
        <p:nvSpPr>
          <p:cNvPr id="37891" name="Rectangle 2">
            <a:extLst>
              <a:ext uri="{FF2B5EF4-FFF2-40B4-BE49-F238E27FC236}">
                <a16:creationId xmlns:a16="http://schemas.microsoft.com/office/drawing/2014/main" id="{F9B7C068-CAC2-4302-93EF-4A807FE4B5DD}"/>
              </a:ext>
            </a:extLst>
          </p:cNvPr>
          <p:cNvSpPr>
            <a:spLocks noRot="1" noChangeArrowheads="1" noTextEdit="1"/>
          </p:cNvSpPr>
          <p:nvPr>
            <p:ph type="sldImg"/>
          </p:nvPr>
        </p:nvSpPr>
        <p:spPr>
          <a:ln/>
        </p:spPr>
      </p:sp>
      <p:sp>
        <p:nvSpPr>
          <p:cNvPr id="37892" name="Rectangle 3">
            <a:extLst>
              <a:ext uri="{FF2B5EF4-FFF2-40B4-BE49-F238E27FC236}">
                <a16:creationId xmlns:a16="http://schemas.microsoft.com/office/drawing/2014/main" id="{6DDFC026-2168-4F68-BB04-D009A09698EB}"/>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Use this evolving example from India to guide the working group through the process of developing standards and accompanying elements of a standards-driven quality improvement initiative. </a:t>
            </a:r>
          </a:p>
          <a:p>
            <a:pPr eaLnBrk="1" hangingPunct="1"/>
            <a:r>
              <a:rPr lang="en-GB" altLang="nl-NL">
                <a:latin typeface="Arial" panose="020B0604020202020204" pitchFamily="34" charset="0"/>
                <a:cs typeface="Arial" panose="020B0604020202020204" pitchFamily="34" charset="0"/>
              </a:rPr>
              <a:t>One of problems identified by the working group developing national standards in India is listed in this slide. </a:t>
            </a:r>
            <a:endParaRPr lang="en-US" altLang="nl-NL">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41CB70E7-8E65-4C4A-8400-A798DECFBB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AF2089-0C24-44E4-981B-2D66C3DD183E}" type="slidenum">
              <a:rPr lang="en-US" altLang="nl-NL"/>
              <a:pPr eaLnBrk="1" hangingPunct="1"/>
              <a:t>10</a:t>
            </a:fld>
            <a:endParaRPr lang="en-US" altLang="nl-NL"/>
          </a:p>
        </p:txBody>
      </p:sp>
      <p:sp>
        <p:nvSpPr>
          <p:cNvPr id="38915" name="Rectangle 2">
            <a:extLst>
              <a:ext uri="{FF2B5EF4-FFF2-40B4-BE49-F238E27FC236}">
                <a16:creationId xmlns:a16="http://schemas.microsoft.com/office/drawing/2014/main" id="{9AE4229F-47FE-422A-B6EA-535F6DD9A35F}"/>
              </a:ext>
            </a:extLst>
          </p:cNvPr>
          <p:cNvSpPr>
            <a:spLocks noRot="1" noChangeArrowheads="1" noTextEdit="1"/>
          </p:cNvSpPr>
          <p:nvPr>
            <p:ph type="sldImg"/>
          </p:nvPr>
        </p:nvSpPr>
        <p:spPr>
          <a:ln/>
        </p:spPr>
      </p:sp>
      <p:sp>
        <p:nvSpPr>
          <p:cNvPr id="38916" name="Rectangle 3">
            <a:extLst>
              <a:ext uri="{FF2B5EF4-FFF2-40B4-BE49-F238E27FC236}">
                <a16:creationId xmlns:a16="http://schemas.microsoft.com/office/drawing/2014/main" id="{FC48ADAE-519C-4862-BE4C-3DC5F8B26B25}"/>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The sixth task for the working group is to formulate quality standards in relation to each of the main problems that they identified. </a:t>
            </a:r>
          </a:p>
          <a:p>
            <a:pPr eaLnBrk="1" hangingPunct="1"/>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Note: A standard is defined as a statement of required quality. In other words, it is a statement what the situation will be like after the problem has been tackled and successfully addressed. </a:t>
            </a:r>
          </a:p>
          <a:p>
            <a:pPr eaLnBrk="1" hangingPunct="1"/>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Move to the next slide.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0CD65B1F-19CD-411F-95D3-6AFEBC1557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BFF17C-C4C1-4767-8B2E-B9A8F61CCCC8}" type="slidenum">
              <a:rPr lang="en-US" altLang="nl-NL"/>
              <a:pPr eaLnBrk="1" hangingPunct="1"/>
              <a:t>11</a:t>
            </a:fld>
            <a:endParaRPr lang="en-US" altLang="nl-NL"/>
          </a:p>
        </p:txBody>
      </p:sp>
      <p:sp>
        <p:nvSpPr>
          <p:cNvPr id="39939" name="Rectangle 2">
            <a:extLst>
              <a:ext uri="{FF2B5EF4-FFF2-40B4-BE49-F238E27FC236}">
                <a16:creationId xmlns:a16="http://schemas.microsoft.com/office/drawing/2014/main" id="{19298AA1-9A0D-4DC1-9D1B-C1E07709AB99}"/>
              </a:ext>
            </a:extLst>
          </p:cNvPr>
          <p:cNvSpPr>
            <a:spLocks noRot="1" noChangeArrowheads="1" noTextEdit="1"/>
          </p:cNvSpPr>
          <p:nvPr>
            <p:ph type="sldImg"/>
          </p:nvPr>
        </p:nvSpPr>
        <p:spPr>
          <a:ln/>
        </p:spPr>
      </p:sp>
      <p:sp>
        <p:nvSpPr>
          <p:cNvPr id="39940" name="Rectangle 3">
            <a:extLst>
              <a:ext uri="{FF2B5EF4-FFF2-40B4-BE49-F238E27FC236}">
                <a16:creationId xmlns:a16="http://schemas.microsoft.com/office/drawing/2014/main" id="{6646FE6A-D4B3-45BF-B7BE-3135D471B302}"/>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Use this example to show the working group how to craft standard statements.</a:t>
            </a:r>
          </a:p>
          <a:p>
            <a:pPr eaLnBrk="1" hangingPunct="1"/>
            <a:r>
              <a:rPr lang="en-GB" altLang="nl-NL">
                <a:latin typeface="Arial" panose="020B0604020202020204" pitchFamily="34" charset="0"/>
                <a:cs typeface="Arial" panose="020B0604020202020204" pitchFamily="34" charset="0"/>
              </a:rPr>
              <a:t>Remind them that a standard statement should describe the situation that will result when a problem that has been identified has been tackled and successfully overcome.</a:t>
            </a:r>
          </a:p>
          <a:p>
            <a:pPr eaLnBrk="1" hangingPunct="1"/>
            <a:r>
              <a:rPr lang="en-GB" altLang="nl-NL">
                <a:latin typeface="Arial" panose="020B0604020202020204" pitchFamily="34" charset="0"/>
                <a:cs typeface="Arial" panose="020B0604020202020204" pitchFamily="34" charset="0"/>
              </a:rPr>
              <a:t>Ask them to draft standard statements for each of the problems that they identified. </a:t>
            </a:r>
            <a:endParaRPr lang="en-US" altLang="nl-NL">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A69232F4-22AB-4B6A-B9A4-64E5CA8643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422E037-1DC4-4270-B69B-092BCA60B8DB}" type="slidenum">
              <a:rPr lang="en-US" altLang="nl-NL"/>
              <a:pPr eaLnBrk="1" hangingPunct="1"/>
              <a:t>12</a:t>
            </a:fld>
            <a:endParaRPr lang="en-US" altLang="nl-NL"/>
          </a:p>
        </p:txBody>
      </p:sp>
      <p:sp>
        <p:nvSpPr>
          <p:cNvPr id="40963" name="Rectangle 2">
            <a:extLst>
              <a:ext uri="{FF2B5EF4-FFF2-40B4-BE49-F238E27FC236}">
                <a16:creationId xmlns:a16="http://schemas.microsoft.com/office/drawing/2014/main" id="{A8BAB68F-92EA-4481-861D-7FAB522AD9D2}"/>
              </a:ext>
            </a:extLst>
          </p:cNvPr>
          <p:cNvSpPr>
            <a:spLocks noRot="1" noChangeArrowheads="1" noTextEdit="1"/>
          </p:cNvSpPr>
          <p:nvPr>
            <p:ph type="sldImg"/>
          </p:nvPr>
        </p:nvSpPr>
        <p:spPr>
          <a:ln/>
        </p:spPr>
      </p:sp>
      <p:sp>
        <p:nvSpPr>
          <p:cNvPr id="40964" name="Rectangle 3">
            <a:extLst>
              <a:ext uri="{FF2B5EF4-FFF2-40B4-BE49-F238E27FC236}">
                <a16:creationId xmlns:a16="http://schemas.microsoft.com/office/drawing/2014/main" id="{ED8292C1-D367-4E3D-A2D4-DA85B4B83AD5}"/>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As they proceed, take the working group through the following four slides which contain the full set of seven problem statements and the standard statements that were drafted by the working group in India. </a:t>
            </a:r>
            <a:endParaRPr lang="en-US" altLang="nl-NL">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A98EC81E-52CF-49D6-A9A7-923F603EB7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15DB30F-2E84-4FE3-94FF-68A5E7875781}" type="slidenum">
              <a:rPr lang="en-US" altLang="nl-NL"/>
              <a:pPr eaLnBrk="1" hangingPunct="1"/>
              <a:t>13</a:t>
            </a:fld>
            <a:endParaRPr lang="en-US" altLang="nl-NL"/>
          </a:p>
        </p:txBody>
      </p:sp>
      <p:sp>
        <p:nvSpPr>
          <p:cNvPr id="41987" name="Rectangle 2">
            <a:extLst>
              <a:ext uri="{FF2B5EF4-FFF2-40B4-BE49-F238E27FC236}">
                <a16:creationId xmlns:a16="http://schemas.microsoft.com/office/drawing/2014/main" id="{C457B39D-7E31-4071-A1DF-9A509E9F5E62}"/>
              </a:ext>
            </a:extLst>
          </p:cNvPr>
          <p:cNvSpPr>
            <a:spLocks noRot="1" noChangeArrowheads="1" noTextEdit="1"/>
          </p:cNvSpPr>
          <p:nvPr>
            <p:ph type="sldImg"/>
          </p:nvPr>
        </p:nvSpPr>
        <p:spPr>
          <a:ln/>
        </p:spPr>
      </p:sp>
      <p:sp>
        <p:nvSpPr>
          <p:cNvPr id="41988" name="Rectangle 3">
            <a:extLst>
              <a:ext uri="{FF2B5EF4-FFF2-40B4-BE49-F238E27FC236}">
                <a16:creationId xmlns:a16="http://schemas.microsoft.com/office/drawing/2014/main" id="{7D4A8ABD-54FB-4C1F-8916-F8D7675DB487}"/>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8319DE5A-8B09-4677-820C-1B0ED9F8C2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941E026-1BCB-4AA0-AA1D-88107AAC33CD}" type="slidenum">
              <a:rPr lang="en-US" altLang="nl-NL"/>
              <a:pPr eaLnBrk="1" hangingPunct="1"/>
              <a:t>14</a:t>
            </a:fld>
            <a:endParaRPr lang="en-US" altLang="nl-NL"/>
          </a:p>
        </p:txBody>
      </p:sp>
      <p:sp>
        <p:nvSpPr>
          <p:cNvPr id="43011" name="Rectangle 2">
            <a:extLst>
              <a:ext uri="{FF2B5EF4-FFF2-40B4-BE49-F238E27FC236}">
                <a16:creationId xmlns:a16="http://schemas.microsoft.com/office/drawing/2014/main" id="{44D508F6-5A92-4AA9-8DF0-21FE562E409D}"/>
              </a:ext>
            </a:extLst>
          </p:cNvPr>
          <p:cNvSpPr>
            <a:spLocks noRot="1" noChangeArrowheads="1" noTextEdit="1"/>
          </p:cNvSpPr>
          <p:nvPr>
            <p:ph type="sldImg"/>
          </p:nvPr>
        </p:nvSpPr>
        <p:spPr>
          <a:ln/>
        </p:spPr>
      </p:sp>
      <p:sp>
        <p:nvSpPr>
          <p:cNvPr id="43012" name="Rectangle 3">
            <a:extLst>
              <a:ext uri="{FF2B5EF4-FFF2-40B4-BE49-F238E27FC236}">
                <a16:creationId xmlns:a16="http://schemas.microsoft.com/office/drawing/2014/main" id="{CDE6FD70-FB5B-4DE0-AB0D-C098403964C9}"/>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FF7C70A0-06B4-472F-92B1-55C1B34971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9CF326F-F3D4-4068-B537-941F39CDCB0C}" type="slidenum">
              <a:rPr lang="en-US" altLang="nl-NL"/>
              <a:pPr eaLnBrk="1" hangingPunct="1"/>
              <a:t>15</a:t>
            </a:fld>
            <a:endParaRPr lang="en-US" altLang="nl-NL"/>
          </a:p>
        </p:txBody>
      </p:sp>
      <p:sp>
        <p:nvSpPr>
          <p:cNvPr id="44035" name="Rectangle 2">
            <a:extLst>
              <a:ext uri="{FF2B5EF4-FFF2-40B4-BE49-F238E27FC236}">
                <a16:creationId xmlns:a16="http://schemas.microsoft.com/office/drawing/2014/main" id="{BD00CB5F-0907-4B30-A139-91EB765A41E8}"/>
              </a:ext>
            </a:extLst>
          </p:cNvPr>
          <p:cNvSpPr>
            <a:spLocks noRot="1" noChangeArrowheads="1" noTextEdit="1"/>
          </p:cNvSpPr>
          <p:nvPr>
            <p:ph type="sldImg"/>
          </p:nvPr>
        </p:nvSpPr>
        <p:spPr>
          <a:ln/>
        </p:spPr>
      </p:sp>
      <p:sp>
        <p:nvSpPr>
          <p:cNvPr id="44036" name="Rectangle 3">
            <a:extLst>
              <a:ext uri="{FF2B5EF4-FFF2-40B4-BE49-F238E27FC236}">
                <a16:creationId xmlns:a16="http://schemas.microsoft.com/office/drawing/2014/main" id="{BC1253C9-6359-4D8E-8E68-85C5B247295A}"/>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D9F0ACB2-E192-440E-AF4A-029861F247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9C7EDB3-3824-4A3F-B15C-DB9B7AD1C0B9}" type="slidenum">
              <a:rPr lang="en-US" altLang="nl-NL"/>
              <a:pPr eaLnBrk="1" hangingPunct="1"/>
              <a:t>16</a:t>
            </a:fld>
            <a:endParaRPr lang="en-US" altLang="nl-NL"/>
          </a:p>
        </p:txBody>
      </p:sp>
      <p:sp>
        <p:nvSpPr>
          <p:cNvPr id="45059" name="Rectangle 2">
            <a:extLst>
              <a:ext uri="{FF2B5EF4-FFF2-40B4-BE49-F238E27FC236}">
                <a16:creationId xmlns:a16="http://schemas.microsoft.com/office/drawing/2014/main" id="{5255D4BA-4F26-4BBB-AF3C-A8193E4150E8}"/>
              </a:ext>
            </a:extLst>
          </p:cNvPr>
          <p:cNvSpPr>
            <a:spLocks noRot="1" noChangeArrowheads="1" noTextEdit="1"/>
          </p:cNvSpPr>
          <p:nvPr>
            <p:ph type="sldImg"/>
          </p:nvPr>
        </p:nvSpPr>
        <p:spPr>
          <a:ln/>
        </p:spPr>
      </p:sp>
      <p:sp>
        <p:nvSpPr>
          <p:cNvPr id="45060" name="Rectangle 3">
            <a:extLst>
              <a:ext uri="{FF2B5EF4-FFF2-40B4-BE49-F238E27FC236}">
                <a16:creationId xmlns:a16="http://schemas.microsoft.com/office/drawing/2014/main" id="{26BA2734-2E08-40A1-8167-06463468DEFD}"/>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The seventh task for the working group is to choose the criteria needed to achieve each of the standards that they have developed. </a:t>
            </a:r>
          </a:p>
          <a:p>
            <a:pPr eaLnBrk="1" hangingPunct="1"/>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Note: The word criteria is used to describe the things that need to be place and the things that need to be happening for a standard to be achieved.</a:t>
            </a:r>
          </a:p>
          <a:p>
            <a:pPr eaLnBrk="1" hangingPunct="1"/>
            <a:endParaRPr lang="en-GB" altLang="nl-NL">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CB9A1F36-AB86-40D6-A700-6C6A866F65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881D223-C63F-4BFE-9B7F-4E266622AE92}" type="slidenum">
              <a:rPr lang="en-US" altLang="nl-NL"/>
              <a:pPr eaLnBrk="1" hangingPunct="1"/>
              <a:t>17</a:t>
            </a:fld>
            <a:endParaRPr lang="en-US" altLang="nl-NL"/>
          </a:p>
        </p:txBody>
      </p:sp>
      <p:sp>
        <p:nvSpPr>
          <p:cNvPr id="46083" name="Rectangle 2">
            <a:extLst>
              <a:ext uri="{FF2B5EF4-FFF2-40B4-BE49-F238E27FC236}">
                <a16:creationId xmlns:a16="http://schemas.microsoft.com/office/drawing/2014/main" id="{1DD82640-BBB0-4885-8A94-DD7BB7A9D5C0}"/>
              </a:ext>
            </a:extLst>
          </p:cNvPr>
          <p:cNvSpPr>
            <a:spLocks noRot="1" noChangeArrowheads="1" noTextEdit="1"/>
          </p:cNvSpPr>
          <p:nvPr>
            <p:ph type="sldImg"/>
          </p:nvPr>
        </p:nvSpPr>
        <p:spPr>
          <a:ln/>
        </p:spPr>
      </p:sp>
      <p:sp>
        <p:nvSpPr>
          <p:cNvPr id="46084" name="Rectangle 3">
            <a:extLst>
              <a:ext uri="{FF2B5EF4-FFF2-40B4-BE49-F238E27FC236}">
                <a16:creationId xmlns:a16="http://schemas.microsoft.com/office/drawing/2014/main" id="{6F3AC161-98CE-4388-906A-6CDF1BFA9B9D}"/>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In formulating the criteria, it is useful to think of </a:t>
            </a:r>
          </a:p>
          <a:p>
            <a:pPr eaLnBrk="1" hangingPunct="1"/>
            <a:r>
              <a:rPr lang="en-GB" altLang="nl-NL">
                <a:solidFill>
                  <a:srgbClr val="FF0000"/>
                </a:solidFill>
                <a:latin typeface="Arial" panose="020B0604020202020204" pitchFamily="34" charset="0"/>
                <a:cs typeface="Arial" panose="020B0604020202020204" pitchFamily="34" charset="0"/>
              </a:rPr>
              <a:t>- Input criteria</a:t>
            </a:r>
          </a:p>
          <a:p>
            <a:pPr eaLnBrk="1" hangingPunct="1"/>
            <a:r>
              <a:rPr lang="en-GB" altLang="nl-NL">
                <a:solidFill>
                  <a:srgbClr val="FF0000"/>
                </a:solidFill>
                <a:latin typeface="Arial" panose="020B0604020202020204" pitchFamily="34" charset="0"/>
                <a:cs typeface="Arial" panose="020B0604020202020204" pitchFamily="34" charset="0"/>
              </a:rPr>
              <a:t>- Process criteria</a:t>
            </a:r>
          </a:p>
          <a:p>
            <a:pPr eaLnBrk="1" hangingPunct="1"/>
            <a:r>
              <a:rPr lang="en-GB" altLang="nl-NL">
                <a:solidFill>
                  <a:srgbClr val="FF0000"/>
                </a:solidFill>
                <a:latin typeface="Arial" panose="020B0604020202020204" pitchFamily="34" charset="0"/>
                <a:cs typeface="Arial" panose="020B0604020202020204" pitchFamily="34" charset="0"/>
              </a:rPr>
              <a:t>- Output criteria</a:t>
            </a:r>
          </a:p>
          <a:p>
            <a:pPr eaLnBrk="1" hangingPunct="1"/>
            <a:endParaRPr lang="en-GB" altLang="nl-NL">
              <a:solidFill>
                <a:srgbClr val="FF0000"/>
              </a:solidFill>
              <a:latin typeface="Arial" panose="020B0604020202020204" pitchFamily="34" charset="0"/>
              <a:cs typeface="Arial" panose="020B0604020202020204" pitchFamily="34" charset="0"/>
            </a:endParaRPr>
          </a:p>
          <a:p>
            <a:pPr eaLnBrk="1" hangingPunct="1"/>
            <a:r>
              <a:rPr lang="en-GB" altLang="nl-NL">
                <a:solidFill>
                  <a:srgbClr val="FF0000"/>
                </a:solidFill>
                <a:latin typeface="Arial" panose="020B0604020202020204" pitchFamily="34" charset="0"/>
                <a:cs typeface="Arial" panose="020B0604020202020204" pitchFamily="34" charset="0"/>
              </a:rPr>
              <a:t>By input criteria we mean the 'hardware' that needs to be in place at a health service-delivery point. </a:t>
            </a:r>
          </a:p>
          <a:p>
            <a:pPr eaLnBrk="1" hangingPunct="1"/>
            <a:r>
              <a:rPr lang="en-GB" altLang="nl-NL">
                <a:solidFill>
                  <a:srgbClr val="FF0000"/>
                </a:solidFill>
                <a:latin typeface="Arial" panose="020B0604020202020204" pitchFamily="34" charset="0"/>
                <a:cs typeface="Arial" panose="020B0604020202020204" pitchFamily="34" charset="0"/>
              </a:rPr>
              <a:t>Examples: </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A competent health worker.</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A notice board listing the opening hours of a clinic. </a:t>
            </a:r>
          </a:p>
          <a:p>
            <a:pPr eaLnBrk="1" hangingPunct="1"/>
            <a:endParaRPr lang="en-GB" altLang="nl-NL">
              <a:solidFill>
                <a:srgbClr val="FF0000"/>
              </a:solidFill>
              <a:latin typeface="Arial" panose="020B0604020202020204" pitchFamily="34" charset="0"/>
              <a:cs typeface="Arial" panose="020B0604020202020204" pitchFamily="34" charset="0"/>
            </a:endParaRPr>
          </a:p>
          <a:p>
            <a:pPr eaLnBrk="1" hangingPunct="1"/>
            <a:r>
              <a:rPr lang="en-GB" altLang="nl-NL">
                <a:solidFill>
                  <a:srgbClr val="FF0000"/>
                </a:solidFill>
                <a:latin typeface="Arial" panose="020B0604020202020204" pitchFamily="34" charset="0"/>
                <a:cs typeface="Arial" panose="020B0604020202020204" pitchFamily="34" charset="0"/>
              </a:rPr>
              <a:t>By process criteria we mean the way in which staff in the health service-delivery point deal with adolescent patients and with other community members.</a:t>
            </a:r>
          </a:p>
          <a:p>
            <a:pPr eaLnBrk="1" hangingPunct="1"/>
            <a:r>
              <a:rPr lang="en-GB" altLang="nl-NL">
                <a:solidFill>
                  <a:srgbClr val="FF0000"/>
                </a:solidFill>
                <a:latin typeface="Arial" panose="020B0604020202020204" pitchFamily="34" charset="0"/>
                <a:cs typeface="Arial" panose="020B0604020202020204" pitchFamily="34" charset="0"/>
              </a:rPr>
              <a:t>Examples: </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Health workers provide contraceptive information and services as stated in the guidelines.</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Support staff are welcoming to adolescents.</a:t>
            </a:r>
          </a:p>
          <a:p>
            <a:pPr eaLnBrk="1" hangingPunct="1">
              <a:buFontTx/>
              <a:buChar char="-"/>
            </a:pPr>
            <a:endParaRPr lang="en-GB" altLang="nl-NL">
              <a:solidFill>
                <a:srgbClr val="FF0000"/>
              </a:solidFill>
              <a:latin typeface="Arial" panose="020B0604020202020204" pitchFamily="34" charset="0"/>
              <a:cs typeface="Arial" panose="020B0604020202020204" pitchFamily="34" charset="0"/>
            </a:endParaRPr>
          </a:p>
          <a:p>
            <a:pPr eaLnBrk="1" hangingPunct="1"/>
            <a:r>
              <a:rPr lang="en-GB" altLang="nl-NL">
                <a:solidFill>
                  <a:srgbClr val="FF0000"/>
                </a:solidFill>
                <a:latin typeface="Arial" panose="020B0604020202020204" pitchFamily="34" charset="0"/>
                <a:cs typeface="Arial" panose="020B0604020202020204" pitchFamily="34" charset="0"/>
              </a:rPr>
              <a:t>By output criteria we mean the desired effect on adolescent users of the health service delivery point and on other community members.</a:t>
            </a:r>
          </a:p>
          <a:p>
            <a:pPr eaLnBrk="1" hangingPunct="1"/>
            <a:r>
              <a:rPr lang="en-GB" altLang="nl-NL">
                <a:solidFill>
                  <a:srgbClr val="FF0000"/>
                </a:solidFill>
                <a:latin typeface="Arial" panose="020B0604020202020204" pitchFamily="34" charset="0"/>
                <a:cs typeface="Arial" panose="020B0604020202020204" pitchFamily="34" charset="0"/>
              </a:rPr>
              <a:t>Examples: </a:t>
            </a:r>
          </a:p>
          <a:p>
            <a:pPr eaLnBrk="1" hangingPunct="1"/>
            <a:r>
              <a:rPr lang="en-GB" altLang="nl-NL">
                <a:solidFill>
                  <a:srgbClr val="FF0000"/>
                </a:solidFill>
                <a:latin typeface="Arial" panose="020B0604020202020204" pitchFamily="34" charset="0"/>
                <a:cs typeface="Arial" panose="020B0604020202020204" pitchFamily="34" charset="0"/>
              </a:rPr>
              <a:t>Adolescents feel that health workers are concerned about their welfare.</a:t>
            </a:r>
          </a:p>
          <a:p>
            <a:pPr eaLnBrk="1" hangingPunct="1"/>
            <a:r>
              <a:rPr lang="en-GB" altLang="nl-NL">
                <a:solidFill>
                  <a:srgbClr val="FF0000"/>
                </a:solidFill>
                <a:latin typeface="Arial" panose="020B0604020202020204" pitchFamily="34" charset="0"/>
                <a:cs typeface="Arial" panose="020B0604020202020204" pitchFamily="34" charset="0"/>
              </a:rPr>
              <a:t>Community members are aware of what health services are being provided by the clinic. </a:t>
            </a:r>
          </a:p>
          <a:p>
            <a:pPr eaLnBrk="1" hangingPunct="1"/>
            <a:endParaRPr lang="en-GB" altLang="nl-NL">
              <a:solidFill>
                <a:srgbClr val="FF0000"/>
              </a:solidFill>
              <a:latin typeface="Arial" panose="020B0604020202020204" pitchFamily="34" charset="0"/>
              <a:cs typeface="Arial" panose="020B0604020202020204" pitchFamily="34" charset="0"/>
            </a:endParaRPr>
          </a:p>
          <a:p>
            <a:pPr eaLnBrk="1" hangingPunct="1"/>
            <a:r>
              <a:rPr lang="en-GB" altLang="nl-NL">
                <a:solidFill>
                  <a:srgbClr val="FF0000"/>
                </a:solidFill>
                <a:latin typeface="Arial" panose="020B0604020202020204" pitchFamily="34" charset="0"/>
                <a:cs typeface="Arial" panose="020B0604020202020204" pitchFamily="34" charset="0"/>
              </a:rPr>
              <a:t>Lead the working group in choosing criteria. In doing this, ask them to take into account two issues:</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Potential impact,</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Feasibility (in the local context).</a:t>
            </a:r>
          </a:p>
          <a:p>
            <a:pPr eaLnBrk="1" hangingPunct="1">
              <a:buFontTx/>
              <a:buChar char="-"/>
            </a:pPr>
            <a:endParaRPr lang="en-GB" altLang="nl-NL">
              <a:solidFill>
                <a:srgbClr val="FF0000"/>
              </a:solidFill>
              <a:latin typeface="Arial" panose="020B0604020202020204" pitchFamily="34" charset="0"/>
              <a:cs typeface="Arial" panose="020B0604020202020204" pitchFamily="34" charset="0"/>
            </a:endParaRPr>
          </a:p>
          <a:p>
            <a:pPr eaLnBrk="1" hangingPunct="1"/>
            <a:r>
              <a:rPr lang="en-GB" altLang="nl-NL">
                <a:solidFill>
                  <a:srgbClr val="FF0000"/>
                </a:solidFill>
                <a:latin typeface="Arial" panose="020B0604020202020204" pitchFamily="34" charset="0"/>
                <a:cs typeface="Arial" panose="020B0604020202020204" pitchFamily="34" charset="0"/>
              </a:rPr>
              <a:t>Stress that the criteria that they choose need to be: </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ambitious but not overambitious,</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in line with national laws and policies,</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sensitive to the social and cultural norms.</a:t>
            </a:r>
          </a:p>
          <a:p>
            <a:pPr eaLnBrk="1" hangingPunct="1"/>
            <a:endParaRPr lang="en-GB" altLang="nl-NL">
              <a:solidFill>
                <a:srgbClr val="FF0000"/>
              </a:solidFill>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8308B942-7598-4B7B-B457-E20813DEEE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8DBDD6-76E5-4EC0-B967-DAD5D5179C96}" type="slidenum">
              <a:rPr lang="en-US" altLang="nl-NL"/>
              <a:pPr eaLnBrk="1" hangingPunct="1"/>
              <a:t>18</a:t>
            </a:fld>
            <a:endParaRPr lang="en-US" altLang="nl-NL"/>
          </a:p>
        </p:txBody>
      </p:sp>
      <p:sp>
        <p:nvSpPr>
          <p:cNvPr id="47107" name="Rectangle 2">
            <a:extLst>
              <a:ext uri="{FF2B5EF4-FFF2-40B4-BE49-F238E27FC236}">
                <a16:creationId xmlns:a16="http://schemas.microsoft.com/office/drawing/2014/main" id="{DB1D3BF1-3B41-4956-9304-26B7147F19BF}"/>
              </a:ext>
            </a:extLst>
          </p:cNvPr>
          <p:cNvSpPr>
            <a:spLocks noRot="1" noChangeArrowheads="1" noTextEdit="1"/>
          </p:cNvSpPr>
          <p:nvPr>
            <p:ph type="sldImg"/>
          </p:nvPr>
        </p:nvSpPr>
        <p:spPr>
          <a:ln/>
        </p:spPr>
      </p:sp>
      <p:sp>
        <p:nvSpPr>
          <p:cNvPr id="47108" name="Rectangle 3">
            <a:extLst>
              <a:ext uri="{FF2B5EF4-FFF2-40B4-BE49-F238E27FC236}">
                <a16:creationId xmlns:a16="http://schemas.microsoft.com/office/drawing/2014/main" id="{CA37C371-243A-4A45-B788-92DC71AC9B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Take the working group through the criteria that were chosen to achieve the third Indian standard.</a:t>
            </a:r>
          </a:p>
          <a:p>
            <a:pPr eaLnBrk="1" hangingPunct="1"/>
            <a:r>
              <a:rPr lang="en-GB" altLang="nl-NL">
                <a:latin typeface="Arial" panose="020B0604020202020204" pitchFamily="34" charset="0"/>
                <a:cs typeface="Arial" panose="020B0604020202020204" pitchFamily="34" charset="0"/>
              </a:rPr>
              <a:t>Point out that the first three input criteria (black font) were identified as essential and the last three (blue font) as optional.</a:t>
            </a:r>
            <a:endParaRPr lang="en-US"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Point out the essential process criteria are presented in black font, and the optional one is blue font. </a:t>
            </a:r>
            <a:endParaRPr lang="en-US" altLang="nl-NL">
              <a:latin typeface="Arial" panose="020B0604020202020204" pitchFamily="34" charset="0"/>
              <a:cs typeface="Arial" panose="020B0604020202020204" pitchFamily="34" charset="0"/>
            </a:endParaRPr>
          </a:p>
          <a:p>
            <a:pPr eaLnBrk="1" hangingPunct="1"/>
            <a:endParaRPr lang="en-US" altLang="nl-NL">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CAD3A9E3-FFEC-4759-8686-D30372907B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D8EF1B4-A0E3-46AE-8639-18E2127AEFB0}" type="slidenum">
              <a:rPr lang="en-US" altLang="nl-NL"/>
              <a:pPr eaLnBrk="1" hangingPunct="1"/>
              <a:t>19</a:t>
            </a:fld>
            <a:endParaRPr lang="en-US" altLang="nl-NL"/>
          </a:p>
        </p:txBody>
      </p:sp>
      <p:sp>
        <p:nvSpPr>
          <p:cNvPr id="48131" name="Rectangle 2">
            <a:extLst>
              <a:ext uri="{FF2B5EF4-FFF2-40B4-BE49-F238E27FC236}">
                <a16:creationId xmlns:a16="http://schemas.microsoft.com/office/drawing/2014/main" id="{087CCE9E-F92B-4CA7-9170-287E82495D42}"/>
              </a:ext>
            </a:extLst>
          </p:cNvPr>
          <p:cNvSpPr>
            <a:spLocks noRot="1" noChangeArrowheads="1" noTextEdit="1"/>
          </p:cNvSpPr>
          <p:nvPr>
            <p:ph type="sldImg"/>
          </p:nvPr>
        </p:nvSpPr>
        <p:spPr>
          <a:ln/>
        </p:spPr>
      </p:sp>
      <p:sp>
        <p:nvSpPr>
          <p:cNvPr id="48132" name="Rectangle 3">
            <a:extLst>
              <a:ext uri="{FF2B5EF4-FFF2-40B4-BE49-F238E27FC236}">
                <a16:creationId xmlns:a16="http://schemas.microsoft.com/office/drawing/2014/main" id="{61A7FE55-1992-499E-AB80-6DC8F4C2C59B}"/>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The eighth  task for the working group is to identify the actions needed to achieve the criteria. </a:t>
            </a:r>
          </a:p>
          <a:p>
            <a:pPr eaLnBrk="1" hangingPunct="1"/>
            <a:endParaRPr lang="en-GB" altLang="nl-NL">
              <a:latin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5161C5A1-7F11-4EF1-9682-923DFE4703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79C290-488A-4420-A417-6A82FF482F24}" type="slidenum">
              <a:rPr lang="en-US" altLang="nl-NL"/>
              <a:pPr eaLnBrk="1" hangingPunct="1"/>
              <a:t>20</a:t>
            </a:fld>
            <a:endParaRPr lang="en-US" altLang="nl-NL"/>
          </a:p>
        </p:txBody>
      </p:sp>
      <p:sp>
        <p:nvSpPr>
          <p:cNvPr id="49155" name="Rectangle 2">
            <a:extLst>
              <a:ext uri="{FF2B5EF4-FFF2-40B4-BE49-F238E27FC236}">
                <a16:creationId xmlns:a16="http://schemas.microsoft.com/office/drawing/2014/main" id="{0886B10F-8C88-4787-A469-646DFE8839D2}"/>
              </a:ext>
            </a:extLst>
          </p:cNvPr>
          <p:cNvSpPr>
            <a:spLocks noRot="1" noChangeArrowheads="1" noTextEdit="1"/>
          </p:cNvSpPr>
          <p:nvPr>
            <p:ph type="sldImg"/>
          </p:nvPr>
        </p:nvSpPr>
        <p:spPr>
          <a:ln/>
        </p:spPr>
      </p:sp>
      <p:sp>
        <p:nvSpPr>
          <p:cNvPr id="49156" name="Rectangle 3">
            <a:extLst>
              <a:ext uri="{FF2B5EF4-FFF2-40B4-BE49-F238E27FC236}">
                <a16:creationId xmlns:a16="http://schemas.microsoft.com/office/drawing/2014/main" id="{19630D0B-1D06-4A38-A5F3-193D696959CD}"/>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The working group needs to identify actions that are required at the national/state, district and local levels.</a:t>
            </a:r>
          </a:p>
          <a:p>
            <a:pPr eaLnBrk="1" hangingPunct="1"/>
            <a:r>
              <a:rPr lang="en-GB" altLang="nl-NL">
                <a:latin typeface="Arial" panose="020B0604020202020204" pitchFamily="34" charset="0"/>
                <a:cs typeface="Arial" panose="020B0604020202020204" pitchFamily="34" charset="0"/>
              </a:rPr>
              <a:t>In doing this, they need to consider the complementary nature of these actions.</a:t>
            </a:r>
          </a:p>
          <a:p>
            <a:pPr eaLnBrk="1" hangingPunct="1"/>
            <a:r>
              <a:rPr lang="en-GB" altLang="nl-NL">
                <a:latin typeface="Arial" panose="020B0604020202020204" pitchFamily="34" charset="0"/>
                <a:cs typeface="Arial" panose="020B0604020202020204" pitchFamily="34" charset="0"/>
              </a:rPr>
              <a:t>For example, a logo for the initiative will need to developed at the national level; officials at the district level will need to provide support to clinics in painting the logo on their notice boards; and clinic managers will need to ensure that their notice boards are not covered by unauthorised posters. </a:t>
            </a:r>
          </a:p>
          <a:p>
            <a:pPr eaLnBrk="1" hangingPunct="1"/>
            <a:endParaRPr lang="en-GB" altLang="nl-NL">
              <a:latin typeface="Arial" panose="020B0604020202020204" pitchFamily="34" charset="0"/>
              <a:cs typeface="Arial" panose="020B0604020202020204" pitchFamily="34" charset="0"/>
            </a:endParaRPr>
          </a:p>
          <a:p>
            <a:pPr eaLnBrk="1" hangingPunct="1"/>
            <a:r>
              <a:rPr lang="en-GB" altLang="nl-NL">
                <a:solidFill>
                  <a:srgbClr val="FF0000"/>
                </a:solidFill>
                <a:latin typeface="Arial" panose="020B0604020202020204" pitchFamily="34" charset="0"/>
                <a:cs typeface="Arial" panose="020B0604020202020204" pitchFamily="34" charset="0"/>
              </a:rPr>
              <a:t>The actions that they identify – just like the criteria they have chosen – need to be:  </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ambitious but not overambitious,</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in line with national laws and policies,</a:t>
            </a:r>
          </a:p>
          <a:p>
            <a:pPr eaLnBrk="1" hangingPunct="1">
              <a:buFontTx/>
              <a:buChar char="-"/>
            </a:pPr>
            <a:r>
              <a:rPr lang="en-GB" altLang="nl-NL">
                <a:solidFill>
                  <a:srgbClr val="FF0000"/>
                </a:solidFill>
                <a:latin typeface="Arial" panose="020B0604020202020204" pitchFamily="34" charset="0"/>
                <a:cs typeface="Arial" panose="020B0604020202020204" pitchFamily="34" charset="0"/>
              </a:rPr>
              <a:t>sensitive to the social and cultural norms.</a:t>
            </a:r>
          </a:p>
          <a:p>
            <a:pPr eaLnBrk="1" hangingPunct="1"/>
            <a:endParaRPr lang="en-US" altLang="nl-NL">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17550460-B061-4FA8-9F5A-2334FDBF44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1CACB77-1613-4F53-8DC9-7BD33630ADAC}" type="slidenum">
              <a:rPr lang="en-US" altLang="nl-NL"/>
              <a:pPr eaLnBrk="1" hangingPunct="1"/>
              <a:t>21</a:t>
            </a:fld>
            <a:endParaRPr lang="en-US" altLang="nl-NL"/>
          </a:p>
        </p:txBody>
      </p:sp>
      <p:sp>
        <p:nvSpPr>
          <p:cNvPr id="50179" name="Rectangle 2">
            <a:extLst>
              <a:ext uri="{FF2B5EF4-FFF2-40B4-BE49-F238E27FC236}">
                <a16:creationId xmlns:a16="http://schemas.microsoft.com/office/drawing/2014/main" id="{0E02C450-8A19-4804-8524-F898D884E890}"/>
              </a:ext>
            </a:extLst>
          </p:cNvPr>
          <p:cNvSpPr>
            <a:spLocks noRot="1" noChangeArrowheads="1" noTextEdit="1"/>
          </p:cNvSpPr>
          <p:nvPr>
            <p:ph type="sldImg"/>
          </p:nvPr>
        </p:nvSpPr>
        <p:spPr>
          <a:ln/>
        </p:spPr>
      </p:sp>
      <p:sp>
        <p:nvSpPr>
          <p:cNvPr id="50180" name="Rectangle 3">
            <a:extLst>
              <a:ext uri="{FF2B5EF4-FFF2-40B4-BE49-F238E27FC236}">
                <a16:creationId xmlns:a16="http://schemas.microsoft.com/office/drawing/2014/main" id="{1ECDC978-E8B1-49E5-A6EE-809C39C40E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Take the working group through the actions identified by the working group in India, to achieve the third standard.</a:t>
            </a:r>
            <a:endParaRPr lang="en-US" altLang="nl-NL">
              <a:latin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8189D6FA-3138-4605-83B0-100DB1C7C3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30591C-0BD0-46D1-B5FC-7DC956BD1ED5}" type="slidenum">
              <a:rPr lang="en-US" altLang="nl-NL"/>
              <a:pPr eaLnBrk="1" hangingPunct="1"/>
              <a:t>22</a:t>
            </a:fld>
            <a:endParaRPr lang="en-US" altLang="nl-NL"/>
          </a:p>
        </p:txBody>
      </p:sp>
      <p:sp>
        <p:nvSpPr>
          <p:cNvPr id="51203" name="Rectangle 2">
            <a:extLst>
              <a:ext uri="{FF2B5EF4-FFF2-40B4-BE49-F238E27FC236}">
                <a16:creationId xmlns:a16="http://schemas.microsoft.com/office/drawing/2014/main" id="{FC8F1C75-E1CB-4DA3-BB36-E93C2B6B348E}"/>
              </a:ext>
            </a:extLst>
          </p:cNvPr>
          <p:cNvSpPr>
            <a:spLocks noRot="1" noChangeArrowheads="1" noTextEdit="1"/>
          </p:cNvSpPr>
          <p:nvPr>
            <p:ph type="sldImg"/>
          </p:nvPr>
        </p:nvSpPr>
        <p:spPr>
          <a:ln/>
        </p:spPr>
      </p:sp>
      <p:sp>
        <p:nvSpPr>
          <p:cNvPr id="51204" name="Rectangle 3">
            <a:extLst>
              <a:ext uri="{FF2B5EF4-FFF2-40B4-BE49-F238E27FC236}">
                <a16:creationId xmlns:a16="http://schemas.microsoft.com/office/drawing/2014/main" id="{787B8DB8-477B-49D8-BC5A-ED078DCE91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Point out that for INPUT criteria, actions may need to be take at national and district levels. However for PROCESS criteria, actions are needed only at the local level.</a:t>
            </a:r>
          </a:p>
          <a:p>
            <a:pPr eaLnBrk="1" hangingPunct="1"/>
            <a:r>
              <a:rPr lang="en-GB" altLang="nl-NL">
                <a:latin typeface="Arial" panose="020B0604020202020204" pitchFamily="34" charset="0"/>
                <a:cs typeface="Arial" panose="020B0604020202020204" pitchFamily="34" charset="0"/>
              </a:rPr>
              <a:t>This is because the focus of the process criteria is on what health service delivery point staff do in their interactions with those who visit the service delivery point and those in the surrounding community. </a:t>
            </a:r>
          </a:p>
          <a:p>
            <a:pPr eaLnBrk="1" hangingPunct="1"/>
            <a:endParaRPr lang="en-GB" altLang="nl-NL">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6E1AD518-1044-4D5A-B7C1-4F75586778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F96F7E6-8151-4900-B3E2-05BABFD1B760}" type="slidenum">
              <a:rPr lang="en-US" altLang="nl-NL"/>
              <a:pPr eaLnBrk="1" hangingPunct="1"/>
              <a:t>23</a:t>
            </a:fld>
            <a:endParaRPr lang="en-US" altLang="nl-NL"/>
          </a:p>
        </p:txBody>
      </p:sp>
      <p:sp>
        <p:nvSpPr>
          <p:cNvPr id="52227" name="Rectangle 2">
            <a:extLst>
              <a:ext uri="{FF2B5EF4-FFF2-40B4-BE49-F238E27FC236}">
                <a16:creationId xmlns:a16="http://schemas.microsoft.com/office/drawing/2014/main" id="{A24F478F-77A1-44AD-8B3F-87FD2F2207FB}"/>
              </a:ext>
            </a:extLst>
          </p:cNvPr>
          <p:cNvSpPr>
            <a:spLocks noRot="1" noChangeArrowheads="1" noTextEdit="1"/>
          </p:cNvSpPr>
          <p:nvPr>
            <p:ph type="sldImg"/>
          </p:nvPr>
        </p:nvSpPr>
        <p:spPr>
          <a:ln/>
        </p:spPr>
      </p:sp>
      <p:sp>
        <p:nvSpPr>
          <p:cNvPr id="52228" name="Rectangle 3">
            <a:extLst>
              <a:ext uri="{FF2B5EF4-FFF2-40B4-BE49-F238E27FC236}">
                <a16:creationId xmlns:a16="http://schemas.microsoft.com/office/drawing/2014/main" id="{4AA1A1ED-8B38-4E85-A9E0-B64CB6BA18FC}"/>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The ninth task for the working group is to define how to verify whether the criteria have been achieved.. </a:t>
            </a:r>
          </a:p>
          <a:p>
            <a:pPr eaLnBrk="1" hangingPunct="1"/>
            <a:endParaRPr lang="en-GB" altLang="nl-NL">
              <a:latin typeface="Arial" panose="020B0604020202020204" pitchFamily="34" charset="0"/>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3A57C232-85ED-4751-B13C-AEF9AFC60F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0B1ACD-4CC2-4DF8-B979-928435FE43FE}" type="slidenum">
              <a:rPr lang="en-US" altLang="nl-NL"/>
              <a:pPr eaLnBrk="1" hangingPunct="1"/>
              <a:t>24</a:t>
            </a:fld>
            <a:endParaRPr lang="en-US" altLang="nl-NL"/>
          </a:p>
        </p:txBody>
      </p:sp>
      <p:sp>
        <p:nvSpPr>
          <p:cNvPr id="53251" name="Rectangle 2">
            <a:extLst>
              <a:ext uri="{FF2B5EF4-FFF2-40B4-BE49-F238E27FC236}">
                <a16:creationId xmlns:a16="http://schemas.microsoft.com/office/drawing/2014/main" id="{CBB42739-FC72-45D6-BAD2-C2368EF6243B}"/>
              </a:ext>
            </a:extLst>
          </p:cNvPr>
          <p:cNvSpPr>
            <a:spLocks noRot="1" noChangeArrowheads="1" noTextEdit="1"/>
          </p:cNvSpPr>
          <p:nvPr>
            <p:ph type="sldImg"/>
          </p:nvPr>
        </p:nvSpPr>
        <p:spPr>
          <a:ln/>
        </p:spPr>
      </p:sp>
      <p:sp>
        <p:nvSpPr>
          <p:cNvPr id="53252" name="Rectangle 3">
            <a:extLst>
              <a:ext uri="{FF2B5EF4-FFF2-40B4-BE49-F238E27FC236}">
                <a16:creationId xmlns:a16="http://schemas.microsoft.com/office/drawing/2014/main" id="{F802CA4A-4B29-4492-B68C-647C63E615D2}"/>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For each criteria one needs to consider:</a:t>
            </a:r>
          </a:p>
          <a:p>
            <a:pPr eaLnBrk="1" hangingPunct="1">
              <a:buFontTx/>
              <a:buChar char="•"/>
            </a:pPr>
            <a:r>
              <a:rPr lang="en-GB" altLang="nl-NL">
                <a:latin typeface="Arial" panose="020B0604020202020204" pitchFamily="34" charset="0"/>
                <a:cs typeface="Arial" panose="020B0604020202020204" pitchFamily="34" charset="0"/>
              </a:rPr>
              <a:t>What data to gather in order to verify whether the criteria has been achieved.</a:t>
            </a:r>
          </a:p>
          <a:p>
            <a:pPr eaLnBrk="1" hangingPunct="1">
              <a:buFontTx/>
              <a:buChar char="•"/>
            </a:pPr>
            <a:r>
              <a:rPr lang="en-GB" altLang="nl-NL">
                <a:latin typeface="Arial" panose="020B0604020202020204" pitchFamily="34" charset="0"/>
                <a:cs typeface="Arial" panose="020B0604020202020204" pitchFamily="34" charset="0"/>
              </a:rPr>
              <a:t>How to gather this data.</a:t>
            </a:r>
          </a:p>
          <a:p>
            <a:pPr eaLnBrk="1" hangingPunct="1">
              <a:buFontTx/>
              <a:buChar char="•"/>
            </a:pPr>
            <a:endParaRPr lang="en-GB" altLang="nl-NL">
              <a:latin typeface="Arial" panose="020B0604020202020204" pitchFamily="34" charset="0"/>
              <a:cs typeface="Arial" panose="020B0604020202020204" pitchFamily="34" charset="0"/>
            </a:endParaRPr>
          </a:p>
          <a:p>
            <a:pPr eaLnBrk="1" hangingPunct="1"/>
            <a:r>
              <a:rPr lang="en-GB" altLang="nl-NL">
                <a:latin typeface="Arial" panose="020B0604020202020204" pitchFamily="34" charset="0"/>
                <a:cs typeface="Arial" panose="020B0604020202020204" pitchFamily="34" charset="0"/>
              </a:rPr>
              <a:t>For each item in the list, the working group needs to consider the effort and the expense of the proposed actions.</a:t>
            </a:r>
          </a:p>
          <a:p>
            <a:pPr eaLnBrk="1" hangingPunct="1"/>
            <a:r>
              <a:rPr lang="en-GB" altLang="nl-NL">
                <a:latin typeface="Arial" panose="020B0604020202020204" pitchFamily="34" charset="0"/>
                <a:cs typeface="Arial" panose="020B0604020202020204" pitchFamily="34" charset="0"/>
              </a:rPr>
              <a:t>Encourage them to use existing monitoring mechanisms as far as possible to reduce the cost and to increase the likelihood that monitoring will in fact be done.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4BF916AF-CEC3-45E4-9256-56DEFAA391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A01A6B-F124-4D46-AB2E-7A4B886BDB40}" type="slidenum">
              <a:rPr lang="en-US" altLang="nl-NL"/>
              <a:pPr eaLnBrk="1" hangingPunct="1"/>
              <a:t>25</a:t>
            </a:fld>
            <a:endParaRPr lang="en-US" altLang="nl-NL"/>
          </a:p>
        </p:txBody>
      </p:sp>
      <p:sp>
        <p:nvSpPr>
          <p:cNvPr id="54275" name="Rectangle 2">
            <a:extLst>
              <a:ext uri="{FF2B5EF4-FFF2-40B4-BE49-F238E27FC236}">
                <a16:creationId xmlns:a16="http://schemas.microsoft.com/office/drawing/2014/main" id="{F295245C-8909-41CE-B25B-46ED736045A4}"/>
              </a:ext>
            </a:extLst>
          </p:cNvPr>
          <p:cNvSpPr>
            <a:spLocks noRot="1" noChangeArrowheads="1" noTextEdit="1"/>
          </p:cNvSpPr>
          <p:nvPr>
            <p:ph type="sldImg"/>
          </p:nvPr>
        </p:nvSpPr>
        <p:spPr>
          <a:ln/>
        </p:spPr>
      </p:sp>
      <p:sp>
        <p:nvSpPr>
          <p:cNvPr id="54276" name="Rectangle 3">
            <a:extLst>
              <a:ext uri="{FF2B5EF4-FFF2-40B4-BE49-F238E27FC236}">
                <a16:creationId xmlns:a16="http://schemas.microsoft.com/office/drawing/2014/main" id="{A29B8B6B-FBB9-4FF0-98FC-11337BA7A8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Take the working group through the columns titled 'What to verify ?' and 'How to verify ?</a:t>
            </a:r>
          </a:p>
          <a:p>
            <a:pPr eaLnBrk="1" hangingPunct="1"/>
            <a:endParaRPr lang="en-US" altLang="nl-NL">
              <a:latin typeface="Arial" panose="020B0604020202020204" pitchFamily="34"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7CA7F57E-F492-43BB-9830-A3C962388F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4804BCA-F1B1-4EAF-8483-016C0D6522C8}" type="slidenum">
              <a:rPr lang="en-US" altLang="nl-NL"/>
              <a:pPr eaLnBrk="1" hangingPunct="1"/>
              <a:t>26</a:t>
            </a:fld>
            <a:endParaRPr lang="en-US" altLang="nl-NL"/>
          </a:p>
        </p:txBody>
      </p:sp>
      <p:sp>
        <p:nvSpPr>
          <p:cNvPr id="55299" name="Rectangle 2">
            <a:extLst>
              <a:ext uri="{FF2B5EF4-FFF2-40B4-BE49-F238E27FC236}">
                <a16:creationId xmlns:a16="http://schemas.microsoft.com/office/drawing/2014/main" id="{F99A7CD6-B7FA-4431-B575-BB317052320C}"/>
              </a:ext>
            </a:extLst>
          </p:cNvPr>
          <p:cNvSpPr>
            <a:spLocks noRot="1" noChangeArrowheads="1" noTextEdit="1"/>
          </p:cNvSpPr>
          <p:nvPr>
            <p:ph type="sldImg"/>
          </p:nvPr>
        </p:nvSpPr>
        <p:spPr>
          <a:ln/>
        </p:spPr>
      </p:sp>
      <p:sp>
        <p:nvSpPr>
          <p:cNvPr id="55300" name="Rectangle 3">
            <a:extLst>
              <a:ext uri="{FF2B5EF4-FFF2-40B4-BE49-F238E27FC236}">
                <a16:creationId xmlns:a16="http://schemas.microsoft.com/office/drawing/2014/main" id="{62EB8EBE-EFF0-4A0A-B300-5DA46A1C76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5A8411B0-1BDC-4DCB-B877-52041E6D17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1622FD2-11D5-4C17-91F9-D4AC5E097587}" type="slidenum">
              <a:rPr lang="en-US" altLang="nl-NL"/>
              <a:pPr eaLnBrk="1" hangingPunct="1"/>
              <a:t>27</a:t>
            </a:fld>
            <a:endParaRPr lang="en-US" altLang="nl-NL"/>
          </a:p>
        </p:txBody>
      </p:sp>
      <p:sp>
        <p:nvSpPr>
          <p:cNvPr id="56323" name="Rectangle 2">
            <a:extLst>
              <a:ext uri="{FF2B5EF4-FFF2-40B4-BE49-F238E27FC236}">
                <a16:creationId xmlns:a16="http://schemas.microsoft.com/office/drawing/2014/main" id="{0040826D-A095-4DFF-B1D8-2DA573835E9D}"/>
              </a:ext>
            </a:extLst>
          </p:cNvPr>
          <p:cNvSpPr>
            <a:spLocks noRot="1" noChangeArrowheads="1" noTextEdit="1"/>
          </p:cNvSpPr>
          <p:nvPr>
            <p:ph type="sldImg"/>
          </p:nvPr>
        </p:nvSpPr>
        <p:spPr>
          <a:ln/>
        </p:spPr>
      </p:sp>
      <p:sp>
        <p:nvSpPr>
          <p:cNvPr id="56324" name="Rectangle 3">
            <a:extLst>
              <a:ext uri="{FF2B5EF4-FFF2-40B4-BE49-F238E27FC236}">
                <a16:creationId xmlns:a16="http://schemas.microsoft.com/office/drawing/2014/main" id="{F134527B-85F7-42DD-98F7-2031108D34FB}"/>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nl-NL">
                <a:latin typeface="Arial" panose="020B0604020202020204" pitchFamily="34" charset="0"/>
                <a:cs typeface="Arial" panose="020B0604020202020204" pitchFamily="34" charset="0"/>
              </a:rPr>
              <a:t>The final task for the working group is to outline the preparatory steps that needs to be carried out before the quality standards can be applied.</a:t>
            </a:r>
          </a:p>
          <a:p>
            <a:pPr eaLnBrk="1" hangingPunct="1"/>
            <a:endParaRPr lang="en-GB" altLang="nl-N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A6C96AC-9627-4F95-8269-26D4CC705B0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3B0A84D-4CAB-4E64-B4D1-7A6BD7042D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2315AE3-1EE3-4262-8C8A-DBD8952BB4AF}"/>
              </a:ext>
            </a:extLst>
          </p:cNvPr>
          <p:cNvSpPr>
            <a:spLocks noGrp="1" noChangeArrowheads="1"/>
          </p:cNvSpPr>
          <p:nvPr>
            <p:ph type="sldNum" sz="quarter" idx="12"/>
          </p:nvPr>
        </p:nvSpPr>
        <p:spPr>
          <a:ln/>
        </p:spPr>
        <p:txBody>
          <a:bodyPr/>
          <a:lstStyle>
            <a:lvl1pPr>
              <a:defRPr/>
            </a:lvl1pPr>
          </a:lstStyle>
          <a:p>
            <a:fld id="{08334BC3-441D-48E7-B4D9-12C4A9B9425C}" type="slidenum">
              <a:rPr lang="en-US" altLang="nl-NL"/>
              <a:pPr/>
              <a:t>‹#›</a:t>
            </a:fld>
            <a:endParaRPr lang="en-US" altLang="nl-NL"/>
          </a:p>
        </p:txBody>
      </p:sp>
    </p:spTree>
    <p:extLst>
      <p:ext uri="{BB962C8B-B14F-4D97-AF65-F5344CB8AC3E}">
        <p14:creationId xmlns:p14="http://schemas.microsoft.com/office/powerpoint/2010/main" val="2652251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FC782B-3528-4D6A-B549-4C5EF00DD4C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B42497D-3B06-444F-AC9A-503A4E8855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FD92AF6-BA7B-49FE-B1F8-D42479709847}"/>
              </a:ext>
            </a:extLst>
          </p:cNvPr>
          <p:cNvSpPr>
            <a:spLocks noGrp="1" noChangeArrowheads="1"/>
          </p:cNvSpPr>
          <p:nvPr>
            <p:ph type="sldNum" sz="quarter" idx="12"/>
          </p:nvPr>
        </p:nvSpPr>
        <p:spPr>
          <a:ln/>
        </p:spPr>
        <p:txBody>
          <a:bodyPr/>
          <a:lstStyle>
            <a:lvl1pPr>
              <a:defRPr/>
            </a:lvl1pPr>
          </a:lstStyle>
          <a:p>
            <a:fld id="{02BC72E4-188C-45D4-A948-564774342EAB}" type="slidenum">
              <a:rPr lang="en-US" altLang="nl-NL"/>
              <a:pPr/>
              <a:t>‹#›</a:t>
            </a:fld>
            <a:endParaRPr lang="en-US" altLang="nl-NL"/>
          </a:p>
        </p:txBody>
      </p:sp>
    </p:spTree>
    <p:extLst>
      <p:ext uri="{BB962C8B-B14F-4D97-AF65-F5344CB8AC3E}">
        <p14:creationId xmlns:p14="http://schemas.microsoft.com/office/powerpoint/2010/main" val="1978493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FCABF63-FC3E-4C52-8B1C-856B158DD02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A7B06FB-6888-499F-91F0-AD72FD57190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724AB34-419C-44F3-A604-43E5373BD482}"/>
              </a:ext>
            </a:extLst>
          </p:cNvPr>
          <p:cNvSpPr>
            <a:spLocks noGrp="1" noChangeArrowheads="1"/>
          </p:cNvSpPr>
          <p:nvPr>
            <p:ph type="sldNum" sz="quarter" idx="12"/>
          </p:nvPr>
        </p:nvSpPr>
        <p:spPr>
          <a:ln/>
        </p:spPr>
        <p:txBody>
          <a:bodyPr/>
          <a:lstStyle>
            <a:lvl1pPr>
              <a:defRPr/>
            </a:lvl1pPr>
          </a:lstStyle>
          <a:p>
            <a:fld id="{DC8291A9-43E5-4FC9-B747-78055470FE15}" type="slidenum">
              <a:rPr lang="en-US" altLang="nl-NL"/>
              <a:pPr/>
              <a:t>‹#›</a:t>
            </a:fld>
            <a:endParaRPr lang="en-US" altLang="nl-NL"/>
          </a:p>
        </p:txBody>
      </p:sp>
    </p:spTree>
    <p:extLst>
      <p:ext uri="{BB962C8B-B14F-4D97-AF65-F5344CB8AC3E}">
        <p14:creationId xmlns:p14="http://schemas.microsoft.com/office/powerpoint/2010/main" val="1078552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44EB63B-A0C3-4356-A04A-6A989C48A9E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DD64868-2ADA-4CAF-924B-76039D296E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F178C15-690C-4C2B-8F26-D3E0E5C771AC}"/>
              </a:ext>
            </a:extLst>
          </p:cNvPr>
          <p:cNvSpPr>
            <a:spLocks noGrp="1" noChangeArrowheads="1"/>
          </p:cNvSpPr>
          <p:nvPr>
            <p:ph type="sldNum" sz="quarter" idx="12"/>
          </p:nvPr>
        </p:nvSpPr>
        <p:spPr>
          <a:ln/>
        </p:spPr>
        <p:txBody>
          <a:bodyPr/>
          <a:lstStyle>
            <a:lvl1pPr>
              <a:defRPr/>
            </a:lvl1pPr>
          </a:lstStyle>
          <a:p>
            <a:fld id="{9C1F8F21-0079-4CFD-BD8F-15E070530C24}" type="slidenum">
              <a:rPr lang="en-US" altLang="nl-NL"/>
              <a:pPr/>
              <a:t>‹#›</a:t>
            </a:fld>
            <a:endParaRPr lang="en-US" altLang="nl-NL"/>
          </a:p>
        </p:txBody>
      </p:sp>
    </p:spTree>
    <p:extLst>
      <p:ext uri="{BB962C8B-B14F-4D97-AF65-F5344CB8AC3E}">
        <p14:creationId xmlns:p14="http://schemas.microsoft.com/office/powerpoint/2010/main" val="3367872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4A46CF5-703E-4EA2-A717-3D3EBB6A406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8720F55-905F-4769-8747-7D0AE05814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49E3A55-3910-4713-95DC-B10E5AD425CA}"/>
              </a:ext>
            </a:extLst>
          </p:cNvPr>
          <p:cNvSpPr>
            <a:spLocks noGrp="1" noChangeArrowheads="1"/>
          </p:cNvSpPr>
          <p:nvPr>
            <p:ph type="sldNum" sz="quarter" idx="12"/>
          </p:nvPr>
        </p:nvSpPr>
        <p:spPr>
          <a:ln/>
        </p:spPr>
        <p:txBody>
          <a:bodyPr/>
          <a:lstStyle>
            <a:lvl1pPr>
              <a:defRPr/>
            </a:lvl1pPr>
          </a:lstStyle>
          <a:p>
            <a:fld id="{A1ED4847-4F82-49A0-A40B-47B4CB8F727E}" type="slidenum">
              <a:rPr lang="en-US" altLang="nl-NL"/>
              <a:pPr/>
              <a:t>‹#›</a:t>
            </a:fld>
            <a:endParaRPr lang="en-US" altLang="nl-NL"/>
          </a:p>
        </p:txBody>
      </p:sp>
    </p:spTree>
    <p:extLst>
      <p:ext uri="{BB962C8B-B14F-4D97-AF65-F5344CB8AC3E}">
        <p14:creationId xmlns:p14="http://schemas.microsoft.com/office/powerpoint/2010/main" val="36598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624CBB3-B7C1-4954-B6BF-4E3DA683CBC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47E910E-BDEC-4E55-9718-AE6C5B989D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A490BD2-5CB7-45EE-BF8A-A2E7549FD50C}"/>
              </a:ext>
            </a:extLst>
          </p:cNvPr>
          <p:cNvSpPr>
            <a:spLocks noGrp="1" noChangeArrowheads="1"/>
          </p:cNvSpPr>
          <p:nvPr>
            <p:ph type="sldNum" sz="quarter" idx="12"/>
          </p:nvPr>
        </p:nvSpPr>
        <p:spPr>
          <a:ln/>
        </p:spPr>
        <p:txBody>
          <a:bodyPr/>
          <a:lstStyle>
            <a:lvl1pPr>
              <a:defRPr/>
            </a:lvl1pPr>
          </a:lstStyle>
          <a:p>
            <a:fld id="{452094C4-1DAE-4F51-B94E-65604674D68E}" type="slidenum">
              <a:rPr lang="en-US" altLang="nl-NL"/>
              <a:pPr/>
              <a:t>‹#›</a:t>
            </a:fld>
            <a:endParaRPr lang="en-US" altLang="nl-NL"/>
          </a:p>
        </p:txBody>
      </p:sp>
    </p:spTree>
    <p:extLst>
      <p:ext uri="{BB962C8B-B14F-4D97-AF65-F5344CB8AC3E}">
        <p14:creationId xmlns:p14="http://schemas.microsoft.com/office/powerpoint/2010/main" val="1749053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D1C955C-C38F-453F-83C4-D5732FA517F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A4611F-7BA1-4915-8CA4-EB9E9BF2CB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2A85B01-F9E9-4471-84A6-331E21D5E804}"/>
              </a:ext>
            </a:extLst>
          </p:cNvPr>
          <p:cNvSpPr>
            <a:spLocks noGrp="1" noChangeArrowheads="1"/>
          </p:cNvSpPr>
          <p:nvPr>
            <p:ph type="sldNum" sz="quarter" idx="12"/>
          </p:nvPr>
        </p:nvSpPr>
        <p:spPr>
          <a:ln/>
        </p:spPr>
        <p:txBody>
          <a:bodyPr/>
          <a:lstStyle>
            <a:lvl1pPr>
              <a:defRPr/>
            </a:lvl1pPr>
          </a:lstStyle>
          <a:p>
            <a:fld id="{79AADE23-174F-4EEB-9B1A-B33666A1EB90}" type="slidenum">
              <a:rPr lang="en-US" altLang="nl-NL"/>
              <a:pPr/>
              <a:t>‹#›</a:t>
            </a:fld>
            <a:endParaRPr lang="en-US" altLang="nl-NL"/>
          </a:p>
        </p:txBody>
      </p:sp>
    </p:spTree>
    <p:extLst>
      <p:ext uri="{BB962C8B-B14F-4D97-AF65-F5344CB8AC3E}">
        <p14:creationId xmlns:p14="http://schemas.microsoft.com/office/powerpoint/2010/main" val="4066565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4EFE918-0860-408A-8014-615BC1D19BA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68189F5-C227-4AF8-8CB0-F10635AC94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EEA6CE8-1A61-47D6-81FD-2EC1323FFB02}"/>
              </a:ext>
            </a:extLst>
          </p:cNvPr>
          <p:cNvSpPr>
            <a:spLocks noGrp="1" noChangeArrowheads="1"/>
          </p:cNvSpPr>
          <p:nvPr>
            <p:ph type="sldNum" sz="quarter" idx="12"/>
          </p:nvPr>
        </p:nvSpPr>
        <p:spPr>
          <a:ln/>
        </p:spPr>
        <p:txBody>
          <a:bodyPr/>
          <a:lstStyle>
            <a:lvl1pPr>
              <a:defRPr/>
            </a:lvl1pPr>
          </a:lstStyle>
          <a:p>
            <a:fld id="{BCC9D4C0-B227-44B4-BB75-A8456B17B427}" type="slidenum">
              <a:rPr lang="en-US" altLang="nl-NL"/>
              <a:pPr/>
              <a:t>‹#›</a:t>
            </a:fld>
            <a:endParaRPr lang="en-US" altLang="nl-NL"/>
          </a:p>
        </p:txBody>
      </p:sp>
    </p:spTree>
    <p:extLst>
      <p:ext uri="{BB962C8B-B14F-4D97-AF65-F5344CB8AC3E}">
        <p14:creationId xmlns:p14="http://schemas.microsoft.com/office/powerpoint/2010/main" val="1667871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FC96B6-F0FC-470F-A69E-57B18B39851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3CE4D94-BC94-4946-BBDC-9C5829920C3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DD03D74-127D-4DDD-A73D-300C42433316}"/>
              </a:ext>
            </a:extLst>
          </p:cNvPr>
          <p:cNvSpPr>
            <a:spLocks noGrp="1" noChangeArrowheads="1"/>
          </p:cNvSpPr>
          <p:nvPr>
            <p:ph type="sldNum" sz="quarter" idx="12"/>
          </p:nvPr>
        </p:nvSpPr>
        <p:spPr>
          <a:ln/>
        </p:spPr>
        <p:txBody>
          <a:bodyPr/>
          <a:lstStyle>
            <a:lvl1pPr>
              <a:defRPr/>
            </a:lvl1pPr>
          </a:lstStyle>
          <a:p>
            <a:fld id="{63C6A209-A45E-48C4-AEC0-6A2935C925F7}" type="slidenum">
              <a:rPr lang="en-US" altLang="nl-NL"/>
              <a:pPr/>
              <a:t>‹#›</a:t>
            </a:fld>
            <a:endParaRPr lang="en-US" altLang="nl-NL"/>
          </a:p>
        </p:txBody>
      </p:sp>
    </p:spTree>
    <p:extLst>
      <p:ext uri="{BB962C8B-B14F-4D97-AF65-F5344CB8AC3E}">
        <p14:creationId xmlns:p14="http://schemas.microsoft.com/office/powerpoint/2010/main" val="849815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E80C2F0-1DB6-4B3C-8EA0-F4E51B5E5E6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802FA02-00CD-4F66-964A-9CE7C6F3BB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6396B1E-F4CA-4D12-836B-FC7526C04437}"/>
              </a:ext>
            </a:extLst>
          </p:cNvPr>
          <p:cNvSpPr>
            <a:spLocks noGrp="1" noChangeArrowheads="1"/>
          </p:cNvSpPr>
          <p:nvPr>
            <p:ph type="sldNum" sz="quarter" idx="12"/>
          </p:nvPr>
        </p:nvSpPr>
        <p:spPr>
          <a:ln/>
        </p:spPr>
        <p:txBody>
          <a:bodyPr/>
          <a:lstStyle>
            <a:lvl1pPr>
              <a:defRPr/>
            </a:lvl1pPr>
          </a:lstStyle>
          <a:p>
            <a:fld id="{629521E6-04BD-4EF4-BD59-2F5843E6B467}" type="slidenum">
              <a:rPr lang="en-US" altLang="nl-NL"/>
              <a:pPr/>
              <a:t>‹#›</a:t>
            </a:fld>
            <a:endParaRPr lang="en-US" altLang="nl-NL"/>
          </a:p>
        </p:txBody>
      </p:sp>
    </p:spTree>
    <p:extLst>
      <p:ext uri="{BB962C8B-B14F-4D97-AF65-F5344CB8AC3E}">
        <p14:creationId xmlns:p14="http://schemas.microsoft.com/office/powerpoint/2010/main" val="1842616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AFF93AB-C206-4548-855E-2300EE31B16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EDA0CF0-6354-4518-99D0-C4C9235E8A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43CB89F-F9A7-4D69-93B6-35D046B038EC}"/>
              </a:ext>
            </a:extLst>
          </p:cNvPr>
          <p:cNvSpPr>
            <a:spLocks noGrp="1" noChangeArrowheads="1"/>
          </p:cNvSpPr>
          <p:nvPr>
            <p:ph type="sldNum" sz="quarter" idx="12"/>
          </p:nvPr>
        </p:nvSpPr>
        <p:spPr>
          <a:ln/>
        </p:spPr>
        <p:txBody>
          <a:bodyPr/>
          <a:lstStyle>
            <a:lvl1pPr>
              <a:defRPr/>
            </a:lvl1pPr>
          </a:lstStyle>
          <a:p>
            <a:fld id="{1C29AC1B-8547-49FF-BE71-3327E23A2BF7}" type="slidenum">
              <a:rPr lang="en-US" altLang="nl-NL"/>
              <a:pPr/>
              <a:t>‹#›</a:t>
            </a:fld>
            <a:endParaRPr lang="en-US" altLang="nl-NL"/>
          </a:p>
        </p:txBody>
      </p:sp>
    </p:spTree>
    <p:extLst>
      <p:ext uri="{BB962C8B-B14F-4D97-AF65-F5344CB8AC3E}">
        <p14:creationId xmlns:p14="http://schemas.microsoft.com/office/powerpoint/2010/main" val="1427673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8B187C7D-9CD1-4624-83AA-D3C84A483FB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7ACEC3B-5489-450B-87C7-F4D398A5D3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93A6080-7C88-40B1-B091-6D57868A48C9}"/>
              </a:ext>
            </a:extLst>
          </p:cNvPr>
          <p:cNvSpPr>
            <a:spLocks noGrp="1" noChangeArrowheads="1"/>
          </p:cNvSpPr>
          <p:nvPr>
            <p:ph type="sldNum" sz="quarter" idx="12"/>
          </p:nvPr>
        </p:nvSpPr>
        <p:spPr>
          <a:ln/>
        </p:spPr>
        <p:txBody>
          <a:bodyPr/>
          <a:lstStyle>
            <a:lvl1pPr>
              <a:defRPr/>
            </a:lvl1pPr>
          </a:lstStyle>
          <a:p>
            <a:fld id="{C09D7BDA-2598-4C8C-A1FF-B662C8C5AD92}" type="slidenum">
              <a:rPr lang="en-US" altLang="nl-NL"/>
              <a:pPr/>
              <a:t>‹#›</a:t>
            </a:fld>
            <a:endParaRPr lang="en-US" altLang="nl-NL"/>
          </a:p>
        </p:txBody>
      </p:sp>
    </p:spTree>
    <p:extLst>
      <p:ext uri="{BB962C8B-B14F-4D97-AF65-F5344CB8AC3E}">
        <p14:creationId xmlns:p14="http://schemas.microsoft.com/office/powerpoint/2010/main" val="1876699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4">
            <a:extLst>
              <a:ext uri="{FF2B5EF4-FFF2-40B4-BE49-F238E27FC236}">
                <a16:creationId xmlns:a16="http://schemas.microsoft.com/office/drawing/2014/main" id="{41C9E737-9295-4D2A-A4BC-32AD9D933CF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B2CAA59-FC89-45E0-908D-76000411530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0433C2E-765D-4FDE-9022-30AFB13E7A8F}"/>
              </a:ext>
            </a:extLst>
          </p:cNvPr>
          <p:cNvSpPr>
            <a:spLocks noGrp="1" noChangeArrowheads="1"/>
          </p:cNvSpPr>
          <p:nvPr>
            <p:ph type="sldNum" sz="quarter" idx="12"/>
          </p:nvPr>
        </p:nvSpPr>
        <p:spPr>
          <a:ln/>
        </p:spPr>
        <p:txBody>
          <a:bodyPr/>
          <a:lstStyle>
            <a:lvl1pPr>
              <a:defRPr/>
            </a:lvl1pPr>
          </a:lstStyle>
          <a:p>
            <a:fld id="{17E06E43-BBA2-4C74-8614-366C77464531}" type="slidenum">
              <a:rPr lang="en-US" altLang="nl-NL"/>
              <a:pPr/>
              <a:t>‹#›</a:t>
            </a:fld>
            <a:endParaRPr lang="en-US" altLang="nl-NL"/>
          </a:p>
        </p:txBody>
      </p:sp>
    </p:spTree>
    <p:extLst>
      <p:ext uri="{BB962C8B-B14F-4D97-AF65-F5344CB8AC3E}">
        <p14:creationId xmlns:p14="http://schemas.microsoft.com/office/powerpoint/2010/main" val="1624033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65F5596-D11B-4FAC-9F46-B2C9ED914568}"/>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Click to edit Master title style</a:t>
            </a:r>
          </a:p>
        </p:txBody>
      </p:sp>
      <p:sp>
        <p:nvSpPr>
          <p:cNvPr id="1027" name="Rectangle 3">
            <a:extLst>
              <a:ext uri="{FF2B5EF4-FFF2-40B4-BE49-F238E27FC236}">
                <a16:creationId xmlns:a16="http://schemas.microsoft.com/office/drawing/2014/main" id="{4F3AD562-2BFD-4B86-8C0E-FB8EC25F9FD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Click to edit Master text styles</a:t>
            </a:r>
          </a:p>
          <a:p>
            <a:pPr lvl="1"/>
            <a:r>
              <a:rPr lang="en-US" altLang="nl-NL"/>
              <a:t>Second level</a:t>
            </a:r>
          </a:p>
          <a:p>
            <a:pPr lvl="2"/>
            <a:r>
              <a:rPr lang="en-US" altLang="nl-NL"/>
              <a:t>Third level</a:t>
            </a:r>
          </a:p>
          <a:p>
            <a:pPr lvl="3"/>
            <a:r>
              <a:rPr lang="en-US" altLang="nl-NL"/>
              <a:t>Fourth level</a:t>
            </a:r>
          </a:p>
          <a:p>
            <a:pPr lvl="4"/>
            <a:r>
              <a:rPr lang="en-US" altLang="nl-NL"/>
              <a:t>Fifth level</a:t>
            </a:r>
          </a:p>
        </p:txBody>
      </p:sp>
      <p:sp>
        <p:nvSpPr>
          <p:cNvPr id="1028" name="Rectangle 4">
            <a:extLst>
              <a:ext uri="{FF2B5EF4-FFF2-40B4-BE49-F238E27FC236}">
                <a16:creationId xmlns:a16="http://schemas.microsoft.com/office/drawing/2014/main" id="{2DAF8D80-D86A-4BC5-A6AF-BD812C8139BF}"/>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cs typeface="Arial" charset="0"/>
              </a:defRPr>
            </a:lvl1pPr>
          </a:lstStyle>
          <a:p>
            <a:pPr>
              <a:defRPr/>
            </a:pPr>
            <a:endParaRPr lang="en-US"/>
          </a:p>
        </p:txBody>
      </p:sp>
      <p:sp>
        <p:nvSpPr>
          <p:cNvPr id="1029" name="Rectangle 5">
            <a:extLst>
              <a:ext uri="{FF2B5EF4-FFF2-40B4-BE49-F238E27FC236}">
                <a16:creationId xmlns:a16="http://schemas.microsoft.com/office/drawing/2014/main" id="{E55EC371-141E-48F5-BB60-732E926E7DA7}"/>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8A7AFA9A-8842-4AB6-BC6D-4D874752F1BD}"/>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8442985-AE03-46E9-A4A6-E40C5B8D02C0}" type="slidenum">
              <a:rPr lang="en-US" altLang="nl-NL"/>
              <a:pPr/>
              <a:t>‹#›</a:t>
            </a:fld>
            <a:endParaRPr lang="en-US"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5CFD76D-A5E0-433D-B04B-C9EABF2943F5}"/>
              </a:ext>
            </a:extLst>
          </p:cNvPr>
          <p:cNvSpPr>
            <a:spLocks noGrp="1" noChangeArrowheads="1"/>
          </p:cNvSpPr>
          <p:nvPr>
            <p:ph type="title"/>
          </p:nvPr>
        </p:nvSpPr>
        <p:spPr>
          <a:xfrm>
            <a:off x="428625" y="1928813"/>
            <a:ext cx="9144000" cy="2808287"/>
          </a:xfrm>
        </p:spPr>
        <p:txBody>
          <a:bodyPr/>
          <a:lstStyle/>
          <a:p>
            <a:pPr algn="l" eaLnBrk="1" hangingPunct="1"/>
            <a:r>
              <a:rPr lang="en-US" altLang="nl-NL" sz="3500" b="1">
                <a:solidFill>
                  <a:schemeClr val="tx1"/>
                </a:solidFill>
              </a:rPr>
              <a:t>Developing standards </a:t>
            </a:r>
            <a:br>
              <a:rPr lang="en-US" altLang="nl-NL" b="1">
                <a:solidFill>
                  <a:schemeClr val="tx1"/>
                </a:solidFill>
              </a:rPr>
            </a:br>
            <a:r>
              <a:rPr lang="en-US" altLang="nl-NL" sz="2400" b="1">
                <a:solidFill>
                  <a:schemeClr val="tx1"/>
                </a:solidFill>
              </a:rPr>
              <a:t>and accompanying elements of </a:t>
            </a:r>
            <a:br>
              <a:rPr lang="en-US" altLang="nl-NL" sz="2400" b="1">
                <a:solidFill>
                  <a:schemeClr val="tx1"/>
                </a:solidFill>
              </a:rPr>
            </a:br>
            <a:r>
              <a:rPr lang="en-US" altLang="nl-NL" sz="2400" b="1">
                <a:solidFill>
                  <a:schemeClr val="tx1"/>
                </a:solidFill>
              </a:rPr>
              <a:t>a standards-driven </a:t>
            </a:r>
            <a:br>
              <a:rPr lang="en-US" altLang="nl-NL" sz="2400" b="1">
                <a:solidFill>
                  <a:schemeClr val="tx1"/>
                </a:solidFill>
              </a:rPr>
            </a:br>
            <a:r>
              <a:rPr lang="en-US" altLang="nl-NL" sz="2400" b="1">
                <a:solidFill>
                  <a:schemeClr val="tx1"/>
                </a:solidFill>
              </a:rPr>
              <a:t>quality improvement initiative.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5">
            <a:extLst>
              <a:ext uri="{FF2B5EF4-FFF2-40B4-BE49-F238E27FC236}">
                <a16:creationId xmlns:a16="http://schemas.microsoft.com/office/drawing/2014/main" id="{4A65945D-D809-4F96-ACB6-23F4DA36B8C4}"/>
              </a:ext>
            </a:extLst>
          </p:cNvPr>
          <p:cNvSpPr>
            <a:spLocks noChangeArrowheads="1"/>
          </p:cNvSpPr>
          <p:nvPr/>
        </p:nvSpPr>
        <p:spPr bwMode="auto">
          <a:xfrm>
            <a:off x="500063" y="1714500"/>
            <a:ext cx="8501062"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Tx/>
              <a:buAutoNum type="arabicPeriod"/>
            </a:pPr>
            <a:r>
              <a:rPr lang="en-GB" altLang="nl-NL"/>
              <a:t>Identify the intended beneficiaries</a:t>
            </a:r>
          </a:p>
          <a:p>
            <a:pPr>
              <a:buFontTx/>
              <a:buAutoNum type="arabicPeriod"/>
            </a:pPr>
            <a:r>
              <a:rPr lang="en-US" altLang="nl-NL"/>
              <a:t>Define the health outcomes to be achieved</a:t>
            </a:r>
          </a:p>
          <a:p>
            <a:pPr>
              <a:buFontTx/>
              <a:buAutoNum type="arabicPeriod"/>
            </a:pPr>
            <a:r>
              <a:rPr lang="en-US" altLang="nl-NL"/>
              <a:t>Define the health services and commodities to be delivered to achieve these health outcomes</a:t>
            </a:r>
            <a:endParaRPr lang="en-GB" altLang="nl-NL"/>
          </a:p>
          <a:p>
            <a:pPr>
              <a:buFontTx/>
              <a:buAutoNum type="arabicPeriod"/>
            </a:pPr>
            <a:r>
              <a:rPr lang="en-GB" altLang="zh-CN">
                <a:ea typeface="SimSun" panose="02010600030101010101" pitchFamily="2" charset="-122"/>
              </a:rPr>
              <a:t>Identify the health service and commodity delivery points</a:t>
            </a:r>
            <a:endParaRPr lang="en-GB" altLang="nl-NL"/>
          </a:p>
          <a:p>
            <a:pPr>
              <a:buFontTx/>
              <a:buAutoNum type="arabicPeriod"/>
            </a:pPr>
            <a:r>
              <a:rPr lang="en-US" altLang="nl-NL"/>
              <a:t>Identify the problem statements (the gap between desired quality and actual quality)</a:t>
            </a:r>
            <a:endParaRPr lang="en-GB" altLang="nl-NL"/>
          </a:p>
          <a:p>
            <a:pPr>
              <a:buFontTx/>
              <a:buAutoNum type="arabicPeriod"/>
            </a:pPr>
            <a:r>
              <a:rPr lang="en-GB" altLang="nl-NL"/>
              <a:t> Formulate the quality standard statements</a:t>
            </a:r>
          </a:p>
          <a:p>
            <a:pPr>
              <a:buFontTx/>
              <a:buAutoNum type="arabicPeriod"/>
            </a:pPr>
            <a:r>
              <a:rPr lang="en-GB" altLang="nl-NL"/>
              <a:t> </a:t>
            </a:r>
            <a:r>
              <a:rPr lang="en-US" altLang="nl-NL"/>
              <a:t>Choose the set of criteria to be achieved for each quality standard to be achieved</a:t>
            </a:r>
            <a:endParaRPr lang="en-GB" altLang="nl-NL"/>
          </a:p>
          <a:p>
            <a:pPr>
              <a:buFontTx/>
              <a:buAutoNum type="arabicPeriod"/>
            </a:pPr>
            <a:r>
              <a:rPr lang="en-GB" altLang="nl-NL"/>
              <a:t> </a:t>
            </a:r>
            <a:r>
              <a:rPr lang="en-US" altLang="nl-NL"/>
              <a:t>Identify the actions to be taken at national, district and local  levels for the criteria to be achieved</a:t>
            </a:r>
            <a:endParaRPr lang="en-GB" altLang="nl-NL"/>
          </a:p>
          <a:p>
            <a:pPr>
              <a:buFontTx/>
              <a:buAutoNum type="arabicPeriod"/>
            </a:pPr>
            <a:r>
              <a:rPr lang="en-GB" altLang="nl-NL"/>
              <a:t> </a:t>
            </a:r>
            <a:r>
              <a:rPr lang="en-US" altLang="nl-NL"/>
              <a:t>Specify ways and means to verify the achievement of the criteria</a:t>
            </a:r>
            <a:r>
              <a:rPr lang="en-GB" altLang="nl-NL"/>
              <a:t> </a:t>
            </a:r>
          </a:p>
          <a:p>
            <a:pPr>
              <a:buFontTx/>
              <a:buAutoNum type="arabicPeriod"/>
            </a:pPr>
            <a:r>
              <a:rPr lang="en-US" altLang="zh-CN">
                <a:ea typeface="SimSun" panose="02010600030101010101" pitchFamily="2" charset="-122"/>
              </a:rPr>
              <a:t>Outline the preparatory work that needs to be done at the national level before the quality standards can be applied</a:t>
            </a:r>
            <a:r>
              <a:rPr lang="en-GB" altLang="zh-CN">
                <a:ea typeface="SimSun" panose="02010600030101010101" pitchFamily="2" charset="-122"/>
              </a:rPr>
              <a:t> </a:t>
            </a:r>
            <a:endParaRPr lang="en-GB" altLang="nl-N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51F71BF3-D094-45C9-90E3-3D44E0413F69}"/>
              </a:ext>
            </a:extLst>
          </p:cNvPr>
          <p:cNvSpPr>
            <a:spLocks noChangeArrowheads="1"/>
          </p:cNvSpPr>
          <p:nvPr/>
        </p:nvSpPr>
        <p:spPr bwMode="auto">
          <a:xfrm>
            <a:off x="1214438" y="2286000"/>
            <a:ext cx="6072187"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1. Identify the intended beneficiaries</a:t>
            </a:r>
          </a:p>
          <a:p>
            <a:pPr eaLnBrk="1" hangingPunct="1"/>
            <a:endParaRPr lang="en-US" altLang="nl-NL"/>
          </a:p>
          <a:p>
            <a:pPr eaLnBrk="1" hangingPunct="1"/>
            <a:r>
              <a:rPr lang="en-US" altLang="nl-NL"/>
              <a:t>What is the population segment (e.g. 10–19 years) we want to address? Why?</a:t>
            </a:r>
          </a:p>
          <a:p>
            <a:pPr eaLnBrk="1" hangingPunct="1"/>
            <a:endParaRPr lang="en-US" altLang="nl-NL"/>
          </a:p>
          <a:p>
            <a:pPr eaLnBrk="1" hangingPunct="1"/>
            <a:r>
              <a:rPr lang="en-US" altLang="nl-NL"/>
              <a:t>Within this, which population group do we want to focus on? (E.g. those living and working on the street).</a:t>
            </a:r>
          </a:p>
          <a:p>
            <a:pPr eaLnBrk="1" hangingPunct="1"/>
            <a:endParaRPr lang="en-US" altLang="nl-NL"/>
          </a:p>
          <a:p>
            <a:pPr eaLnBrk="1" hangingPunct="1"/>
            <a:r>
              <a:rPr lang="en-US" altLang="nl-NL"/>
              <a:t>Why?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A0E28B58-3211-478C-89AC-B50444975701}"/>
              </a:ext>
            </a:extLst>
          </p:cNvPr>
          <p:cNvSpPr>
            <a:spLocks noChangeArrowheads="1"/>
          </p:cNvSpPr>
          <p:nvPr/>
        </p:nvSpPr>
        <p:spPr bwMode="auto">
          <a:xfrm>
            <a:off x="1214438" y="2286000"/>
            <a:ext cx="6072187"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2. Define the health outcomes to be achieved </a:t>
            </a:r>
          </a:p>
          <a:p>
            <a:pPr eaLnBrk="1" hangingPunct="1"/>
            <a:endParaRPr lang="en-US" altLang="nl-NL"/>
          </a:p>
          <a:p>
            <a:pPr eaLnBrk="1" hangingPunct="1"/>
            <a:r>
              <a:rPr lang="en-US" altLang="nl-NL"/>
              <a:t>What are the health outcomes we want to achieve?</a:t>
            </a:r>
          </a:p>
          <a:p>
            <a:pPr eaLnBrk="1" hangingPunct="1"/>
            <a:endParaRPr lang="en-US" altLang="nl-NL"/>
          </a:p>
          <a:p>
            <a:pPr eaLnBrk="1" hangingPunct="1"/>
            <a:r>
              <a:rPr lang="en-US" altLang="nl-NL"/>
              <a:t>Why?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EF8F1E31-763C-440D-8131-6E5F0C9338D6}"/>
              </a:ext>
            </a:extLst>
          </p:cNvPr>
          <p:cNvSpPr>
            <a:spLocks noChangeArrowheads="1"/>
          </p:cNvSpPr>
          <p:nvPr/>
        </p:nvSpPr>
        <p:spPr bwMode="auto">
          <a:xfrm>
            <a:off x="1214438" y="2286000"/>
            <a:ext cx="607218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3. Define the health services and commodities to be delivered to achieve these health outcomes</a:t>
            </a:r>
          </a:p>
          <a:p>
            <a:pPr eaLnBrk="1" hangingPunct="1"/>
            <a:endParaRPr lang="en-US" altLang="nl-NL"/>
          </a:p>
          <a:p>
            <a:pPr eaLnBrk="1" hangingPunct="1"/>
            <a:r>
              <a:rPr lang="en-US" altLang="nl-NL"/>
              <a:t>What are the health services to be provided in relation to each of the health outcomes above?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59290222-2474-48FF-B8E4-38F0C1DE855E}"/>
              </a:ext>
            </a:extLst>
          </p:cNvPr>
          <p:cNvSpPr>
            <a:spLocks noChangeArrowheads="1"/>
          </p:cNvSpPr>
          <p:nvPr/>
        </p:nvSpPr>
        <p:spPr bwMode="auto">
          <a:xfrm>
            <a:off x="1214438" y="2286000"/>
            <a:ext cx="6072187"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4. Identify the health service and commodity deliver points</a:t>
            </a:r>
          </a:p>
          <a:p>
            <a:pPr eaLnBrk="1" hangingPunct="1"/>
            <a:endParaRPr lang="en-US" altLang="nl-NL"/>
          </a:p>
          <a:p>
            <a:pPr eaLnBrk="1" hangingPunct="1"/>
            <a:r>
              <a:rPr lang="en-US" altLang="nl-NL"/>
              <a:t>Where are the health services to be provided?</a:t>
            </a:r>
          </a:p>
          <a:p>
            <a:pPr eaLnBrk="1" hangingPunct="1"/>
            <a:endParaRPr lang="en-US" altLang="nl-NL"/>
          </a:p>
          <a:p>
            <a:pPr eaLnBrk="1" hangingPunct="1"/>
            <a:r>
              <a:rPr lang="en-US" altLang="nl-NL"/>
              <a:t>Where are the health-related commodities to be provided?</a:t>
            </a:r>
          </a:p>
          <a:p>
            <a:pPr eaLnBrk="1" hangingPunct="1"/>
            <a:endParaRPr lang="en-US" altLang="nl-N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0E842BB1-F1A8-4309-A466-421B9F5D8458}"/>
              </a:ext>
            </a:extLst>
          </p:cNvPr>
          <p:cNvSpPr>
            <a:spLocks noChangeArrowheads="1"/>
          </p:cNvSpPr>
          <p:nvPr/>
        </p:nvSpPr>
        <p:spPr bwMode="auto">
          <a:xfrm>
            <a:off x="1214438" y="2286000"/>
            <a:ext cx="60721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5. Identify the problem statements (the gap between desired quality and actual quality)</a:t>
            </a:r>
          </a:p>
          <a:p>
            <a:pPr eaLnBrk="1" hangingPunct="1"/>
            <a:endParaRPr lang="en-US" altLang="nl-NL"/>
          </a:p>
          <a:p>
            <a:pPr eaLnBrk="1" hangingPunct="1"/>
            <a:r>
              <a:rPr lang="en-US" altLang="nl-NL"/>
              <a:t>How does each of the health service delivery points/health-related commodity delivery points relate to the desired quality?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3" descr="community.jpg">
            <a:extLst>
              <a:ext uri="{FF2B5EF4-FFF2-40B4-BE49-F238E27FC236}">
                <a16:creationId xmlns:a16="http://schemas.microsoft.com/office/drawing/2014/main" id="{F3E09FA7-8848-4311-83A6-440E91DDF0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2071688"/>
            <a:ext cx="3155950"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3">
            <a:extLst>
              <a:ext uri="{FF2B5EF4-FFF2-40B4-BE49-F238E27FC236}">
                <a16:creationId xmlns:a16="http://schemas.microsoft.com/office/drawing/2014/main" id="{460B06AD-853E-4C7A-AC93-C3720937ACC9}"/>
              </a:ext>
            </a:extLst>
          </p:cNvPr>
          <p:cNvSpPr txBox="1">
            <a:spLocks noChangeArrowheads="1"/>
          </p:cNvSpPr>
          <p:nvPr/>
        </p:nvSpPr>
        <p:spPr bwMode="auto">
          <a:xfrm>
            <a:off x="1965325" y="422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4" tIns="45712" rIns="91424" bIns="45712">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l-NL" altLang="nl-NL" sz="2400">
              <a:latin typeface="Times New Roman" panose="02020603050405020304" pitchFamily="18" charset="0"/>
            </a:endParaRPr>
          </a:p>
        </p:txBody>
      </p:sp>
      <p:sp>
        <p:nvSpPr>
          <p:cNvPr id="9220" name="Text Box 4">
            <a:extLst>
              <a:ext uri="{FF2B5EF4-FFF2-40B4-BE49-F238E27FC236}">
                <a16:creationId xmlns:a16="http://schemas.microsoft.com/office/drawing/2014/main" id="{E62389D6-358E-45D3-9791-A229284B4267}"/>
              </a:ext>
            </a:extLst>
          </p:cNvPr>
          <p:cNvSpPr txBox="1">
            <a:spLocks noChangeArrowheads="1"/>
          </p:cNvSpPr>
          <p:nvPr/>
        </p:nvSpPr>
        <p:spPr bwMode="auto">
          <a:xfrm>
            <a:off x="642938" y="5072063"/>
            <a:ext cx="2686050" cy="1108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424" tIns="45712" rIns="91424" bIns="45712">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1" eaLnBrk="1" hangingPunct="1"/>
            <a:r>
              <a:rPr lang="en-GB" altLang="nl-NL" sz="1100" b="1"/>
              <a:t>Service providers: </a:t>
            </a:r>
          </a:p>
          <a:p>
            <a:pPr rtl="1" eaLnBrk="1" hangingPunct="1"/>
            <a:r>
              <a:rPr lang="en-GB" altLang="nl-NL" sz="1100" b="1"/>
              <a:t>	- are non judgemental &amp; considerate in their dealings with adolescents</a:t>
            </a:r>
          </a:p>
          <a:p>
            <a:pPr rtl="1" eaLnBrk="1" hangingPunct="1"/>
            <a:r>
              <a:rPr lang="en-GB" altLang="nl-NL" sz="1100" b="1"/>
              <a:t>	- deliver the services in the right way</a:t>
            </a:r>
            <a:endParaRPr lang="en-US" altLang="nl-NL" sz="1100" b="1"/>
          </a:p>
        </p:txBody>
      </p:sp>
      <p:sp>
        <p:nvSpPr>
          <p:cNvPr id="9221" name="Text Box 5">
            <a:extLst>
              <a:ext uri="{FF2B5EF4-FFF2-40B4-BE49-F238E27FC236}">
                <a16:creationId xmlns:a16="http://schemas.microsoft.com/office/drawing/2014/main" id="{B8021A7B-50A3-4D50-8018-D85237B36999}"/>
              </a:ext>
            </a:extLst>
          </p:cNvPr>
          <p:cNvSpPr txBox="1">
            <a:spLocks noChangeArrowheads="1"/>
          </p:cNvSpPr>
          <p:nvPr/>
        </p:nvSpPr>
        <p:spPr bwMode="auto">
          <a:xfrm>
            <a:off x="827088" y="207963"/>
            <a:ext cx="73453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nl-NL" sz="2400" b="1"/>
              <a:t> 'Required' quality </a:t>
            </a:r>
          </a:p>
          <a:p>
            <a:pPr algn="ctr" eaLnBrk="1" hangingPunct="1"/>
            <a:r>
              <a:rPr lang="en-GB" altLang="nl-NL" sz="2400" b="1"/>
              <a:t>of health service provision to adolescents.</a:t>
            </a:r>
          </a:p>
        </p:txBody>
      </p:sp>
      <p:sp>
        <p:nvSpPr>
          <p:cNvPr id="9222" name="Text Box 6">
            <a:extLst>
              <a:ext uri="{FF2B5EF4-FFF2-40B4-BE49-F238E27FC236}">
                <a16:creationId xmlns:a16="http://schemas.microsoft.com/office/drawing/2014/main" id="{FFC1A4BF-1F91-445C-913F-104FCF16430E}"/>
              </a:ext>
            </a:extLst>
          </p:cNvPr>
          <p:cNvSpPr txBox="1">
            <a:spLocks noChangeArrowheads="1"/>
          </p:cNvSpPr>
          <p:nvPr/>
        </p:nvSpPr>
        <p:spPr bwMode="auto">
          <a:xfrm>
            <a:off x="6226175" y="2168525"/>
            <a:ext cx="1925638" cy="755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80147" tIns="40074" rIns="80147" bIns="4007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1" eaLnBrk="1" hangingPunct="1"/>
            <a:r>
              <a:rPr lang="en-GB" altLang="nl-NL" sz="1100" b="1"/>
              <a:t>Community members support the provision of health services to adolescents.</a:t>
            </a:r>
            <a:endParaRPr lang="en-US" altLang="nl-NL" sz="1100" b="1"/>
          </a:p>
        </p:txBody>
      </p:sp>
      <p:sp>
        <p:nvSpPr>
          <p:cNvPr id="9223" name="Line 7">
            <a:extLst>
              <a:ext uri="{FF2B5EF4-FFF2-40B4-BE49-F238E27FC236}">
                <a16:creationId xmlns:a16="http://schemas.microsoft.com/office/drawing/2014/main" id="{0F23D9AF-8421-45E0-84DD-4FC46E29C540}"/>
              </a:ext>
            </a:extLst>
          </p:cNvPr>
          <p:cNvSpPr>
            <a:spLocks noChangeShapeType="1"/>
          </p:cNvSpPr>
          <p:nvPr/>
        </p:nvSpPr>
        <p:spPr bwMode="auto">
          <a:xfrm flipV="1">
            <a:off x="5072063" y="2428875"/>
            <a:ext cx="1071562" cy="714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NL"/>
          </a:p>
        </p:txBody>
      </p:sp>
      <p:sp>
        <p:nvSpPr>
          <p:cNvPr id="9224" name="Text Box 8">
            <a:extLst>
              <a:ext uri="{FF2B5EF4-FFF2-40B4-BE49-F238E27FC236}">
                <a16:creationId xmlns:a16="http://schemas.microsoft.com/office/drawing/2014/main" id="{85CC72EF-22A2-4ABD-AC7B-054798EB7991}"/>
              </a:ext>
            </a:extLst>
          </p:cNvPr>
          <p:cNvSpPr txBox="1">
            <a:spLocks noChangeArrowheads="1"/>
          </p:cNvSpPr>
          <p:nvPr/>
        </p:nvSpPr>
        <p:spPr bwMode="auto">
          <a:xfrm>
            <a:off x="6130925" y="4381500"/>
            <a:ext cx="2492375" cy="1098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80147" tIns="40074" rIns="80147" bIns="4007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1" eaLnBrk="1" hangingPunct="1"/>
            <a:r>
              <a:rPr lang="en-GB" altLang="nl-NL" sz="1100" b="1"/>
              <a:t>Adolescents</a:t>
            </a:r>
          </a:p>
          <a:p>
            <a:pPr rtl="1" eaLnBrk="1" hangingPunct="1"/>
            <a:r>
              <a:rPr lang="en-GB" altLang="nl-NL" sz="1100" b="1"/>
              <a:t>- are aware of what services are being provided</a:t>
            </a:r>
          </a:p>
          <a:p>
            <a:pPr rtl="1" eaLnBrk="1" hangingPunct="1"/>
            <a:r>
              <a:rPr lang="en-GB" altLang="nl-NL" sz="1100" b="1"/>
              <a:t>	- are (&amp; feel) able &amp; willing to obtain the health services they need</a:t>
            </a:r>
            <a:endParaRPr lang="en-US" altLang="nl-NL" sz="1100" b="1"/>
          </a:p>
        </p:txBody>
      </p:sp>
      <p:sp>
        <p:nvSpPr>
          <p:cNvPr id="9225" name="Line 9">
            <a:extLst>
              <a:ext uri="{FF2B5EF4-FFF2-40B4-BE49-F238E27FC236}">
                <a16:creationId xmlns:a16="http://schemas.microsoft.com/office/drawing/2014/main" id="{926159A8-2F84-442E-9F34-328665FCF791}"/>
              </a:ext>
            </a:extLst>
          </p:cNvPr>
          <p:cNvSpPr>
            <a:spLocks noChangeShapeType="1"/>
          </p:cNvSpPr>
          <p:nvPr/>
        </p:nvSpPr>
        <p:spPr bwMode="auto">
          <a:xfrm>
            <a:off x="5715000" y="3714750"/>
            <a:ext cx="615950" cy="5476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NL"/>
          </a:p>
        </p:txBody>
      </p:sp>
      <p:sp>
        <p:nvSpPr>
          <p:cNvPr id="9226" name="Text Box 10">
            <a:extLst>
              <a:ext uri="{FF2B5EF4-FFF2-40B4-BE49-F238E27FC236}">
                <a16:creationId xmlns:a16="http://schemas.microsoft.com/office/drawing/2014/main" id="{158AF62B-B66C-4652-96CD-62E44BC84BB2}"/>
              </a:ext>
            </a:extLst>
          </p:cNvPr>
          <p:cNvSpPr txBox="1">
            <a:spLocks noChangeArrowheads="1"/>
          </p:cNvSpPr>
          <p:nvPr/>
        </p:nvSpPr>
        <p:spPr bwMode="auto">
          <a:xfrm>
            <a:off x="500063" y="1571625"/>
            <a:ext cx="2376487" cy="1265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80147" tIns="40074" rIns="80147" bIns="4007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1" eaLnBrk="1" hangingPunct="1"/>
            <a:r>
              <a:rPr lang="en-GB" altLang="nl-NL" sz="1100" b="1"/>
              <a:t>Points of service delivery:</a:t>
            </a:r>
          </a:p>
          <a:p>
            <a:pPr rtl="1" eaLnBrk="1" hangingPunct="1"/>
            <a:r>
              <a:rPr lang="en-GB" altLang="nl-NL" sz="1100" b="1"/>
              <a:t>- enable adolescents to obtain the health services they need </a:t>
            </a:r>
          </a:p>
          <a:p>
            <a:pPr rtl="1" eaLnBrk="1" hangingPunct="1"/>
            <a:r>
              <a:rPr lang="en-GB" altLang="nl-NL" sz="1100" b="1"/>
              <a:t>	- are appealing to adolescents &amp; respectful of them</a:t>
            </a:r>
          </a:p>
          <a:p>
            <a:pPr rtl="1" eaLnBrk="1" hangingPunct="1"/>
            <a:r>
              <a:rPr lang="en-GB" altLang="nl-NL" sz="1100" b="1"/>
              <a:t>	- provide the health services that adolescents need</a:t>
            </a:r>
            <a:endParaRPr lang="en-US" altLang="nl-NL" sz="1100" b="1"/>
          </a:p>
        </p:txBody>
      </p:sp>
      <p:sp>
        <p:nvSpPr>
          <p:cNvPr id="9227" name="Line 11">
            <a:extLst>
              <a:ext uri="{FF2B5EF4-FFF2-40B4-BE49-F238E27FC236}">
                <a16:creationId xmlns:a16="http://schemas.microsoft.com/office/drawing/2014/main" id="{C11DDA92-CB01-4281-BF0C-B26893CDBD79}"/>
              </a:ext>
            </a:extLst>
          </p:cNvPr>
          <p:cNvSpPr>
            <a:spLocks noChangeShapeType="1"/>
          </p:cNvSpPr>
          <p:nvPr/>
        </p:nvSpPr>
        <p:spPr bwMode="auto">
          <a:xfrm>
            <a:off x="2928938" y="2357438"/>
            <a:ext cx="428625" cy="50006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NL"/>
          </a:p>
        </p:txBody>
      </p:sp>
      <p:sp>
        <p:nvSpPr>
          <p:cNvPr id="9228" name="Line 12">
            <a:extLst>
              <a:ext uri="{FF2B5EF4-FFF2-40B4-BE49-F238E27FC236}">
                <a16:creationId xmlns:a16="http://schemas.microsoft.com/office/drawing/2014/main" id="{F828DCF7-8C71-409F-96C0-B79A44916EA8}"/>
              </a:ext>
            </a:extLst>
          </p:cNvPr>
          <p:cNvSpPr>
            <a:spLocks noChangeShapeType="1"/>
          </p:cNvSpPr>
          <p:nvPr/>
        </p:nvSpPr>
        <p:spPr bwMode="auto">
          <a:xfrm flipV="1">
            <a:off x="2511425" y="3643313"/>
            <a:ext cx="917575" cy="12636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N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3">
            <a:extLst>
              <a:ext uri="{FF2B5EF4-FFF2-40B4-BE49-F238E27FC236}">
                <a16:creationId xmlns:a16="http://schemas.microsoft.com/office/drawing/2014/main" id="{C45E531C-09C7-426A-AB4D-AC190E65E73D}"/>
              </a:ext>
            </a:extLst>
          </p:cNvPr>
          <p:cNvSpPr txBox="1">
            <a:spLocks noChangeArrowheads="1"/>
          </p:cNvSpPr>
          <p:nvPr/>
        </p:nvSpPr>
        <p:spPr bwMode="auto">
          <a:xfrm>
            <a:off x="4643438" y="2428875"/>
            <a:ext cx="3894137"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nl-NL" b="1"/>
              <a:t>Adolescents are generally not aware of where they can get services.</a:t>
            </a:r>
            <a:endParaRPr lang="en-GB" altLang="nl-NL" sz="1600" b="1"/>
          </a:p>
        </p:txBody>
      </p:sp>
      <p:sp>
        <p:nvSpPr>
          <p:cNvPr id="10243" name="Text Box 10">
            <a:extLst>
              <a:ext uri="{FF2B5EF4-FFF2-40B4-BE49-F238E27FC236}">
                <a16:creationId xmlns:a16="http://schemas.microsoft.com/office/drawing/2014/main" id="{FAB97899-2C82-4AC4-A015-BC69FEABE08F}"/>
              </a:ext>
            </a:extLst>
          </p:cNvPr>
          <p:cNvSpPr txBox="1">
            <a:spLocks noChangeArrowheads="1"/>
          </p:cNvSpPr>
          <p:nvPr/>
        </p:nvSpPr>
        <p:spPr bwMode="auto">
          <a:xfrm>
            <a:off x="0" y="217488"/>
            <a:ext cx="9144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nl-NL" sz="2800" b="1"/>
              <a:t>Example from India – Problem statement.</a:t>
            </a:r>
          </a:p>
        </p:txBody>
      </p:sp>
      <p:sp>
        <p:nvSpPr>
          <p:cNvPr id="10244" name="Text Box 11">
            <a:extLst>
              <a:ext uri="{FF2B5EF4-FFF2-40B4-BE49-F238E27FC236}">
                <a16:creationId xmlns:a16="http://schemas.microsoft.com/office/drawing/2014/main" id="{E182EEBD-57C8-4864-82CD-F6E1DB56EBE0}"/>
              </a:ext>
            </a:extLst>
          </p:cNvPr>
          <p:cNvSpPr txBox="1">
            <a:spLocks noChangeArrowheads="1"/>
          </p:cNvSpPr>
          <p:nvPr/>
        </p:nvSpPr>
        <p:spPr bwMode="auto">
          <a:xfrm>
            <a:off x="714375" y="2571750"/>
            <a:ext cx="3475038"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2000" b="1"/>
              <a:t>Identify the main problems</a:t>
            </a:r>
            <a:endParaRPr lang="en-US" altLang="nl-NL" sz="2000" b="1"/>
          </a:p>
        </p:txBody>
      </p:sp>
      <p:sp>
        <p:nvSpPr>
          <p:cNvPr id="10245" name="Text Box 12">
            <a:extLst>
              <a:ext uri="{FF2B5EF4-FFF2-40B4-BE49-F238E27FC236}">
                <a16:creationId xmlns:a16="http://schemas.microsoft.com/office/drawing/2014/main" id="{8664780C-893C-4FA1-84DC-AE4E5E317F65}"/>
              </a:ext>
            </a:extLst>
          </p:cNvPr>
          <p:cNvSpPr txBox="1">
            <a:spLocks noChangeArrowheads="1"/>
          </p:cNvSpPr>
          <p:nvPr/>
        </p:nvSpPr>
        <p:spPr bwMode="auto">
          <a:xfrm>
            <a:off x="303213" y="30162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87B4F67A-A4D3-46CB-99E2-9AB06CDD50C3}"/>
              </a:ext>
            </a:extLst>
          </p:cNvPr>
          <p:cNvSpPr>
            <a:spLocks noChangeArrowheads="1"/>
          </p:cNvSpPr>
          <p:nvPr/>
        </p:nvSpPr>
        <p:spPr bwMode="auto">
          <a:xfrm>
            <a:off x="1214438" y="2286000"/>
            <a:ext cx="6072187"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6. Formulate the quality standard statements</a:t>
            </a:r>
          </a:p>
          <a:p>
            <a:pPr eaLnBrk="1" hangingPunct="1"/>
            <a:endParaRPr lang="en-US" altLang="nl-NL"/>
          </a:p>
          <a:p>
            <a:pPr eaLnBrk="1" hangingPunct="1"/>
            <a:r>
              <a:rPr lang="en-US" altLang="nl-NL"/>
              <a:t>When we say that we want to improve the quality of these health service delivery points, what exactly do we mean?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617C415F-FCC9-479D-BC59-BB4FC7722C68}"/>
              </a:ext>
            </a:extLst>
          </p:cNvPr>
          <p:cNvSpPr txBox="1">
            <a:spLocks noChangeArrowheads="1"/>
          </p:cNvSpPr>
          <p:nvPr/>
        </p:nvSpPr>
        <p:spPr bwMode="auto">
          <a:xfrm>
            <a:off x="4067175" y="2439988"/>
            <a:ext cx="3894138"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nl-NL" b="1"/>
              <a:t>Adolescents are generally not aware of where they can get services.</a:t>
            </a:r>
            <a:endParaRPr lang="en-GB" altLang="nl-NL" sz="1600" b="1"/>
          </a:p>
        </p:txBody>
      </p:sp>
      <p:sp>
        <p:nvSpPr>
          <p:cNvPr id="12291" name="Text Box 3">
            <a:extLst>
              <a:ext uri="{FF2B5EF4-FFF2-40B4-BE49-F238E27FC236}">
                <a16:creationId xmlns:a16="http://schemas.microsoft.com/office/drawing/2014/main" id="{C796CEBD-659A-4ED1-8FC1-9FDBD31A2A2E}"/>
              </a:ext>
            </a:extLst>
          </p:cNvPr>
          <p:cNvSpPr txBox="1">
            <a:spLocks noChangeArrowheads="1"/>
          </p:cNvSpPr>
          <p:nvPr/>
        </p:nvSpPr>
        <p:spPr bwMode="auto">
          <a:xfrm>
            <a:off x="684213" y="217488"/>
            <a:ext cx="77755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800" b="1"/>
              <a:t>Example from India – A problem statement &amp; an accompanying standard statement.</a:t>
            </a:r>
          </a:p>
        </p:txBody>
      </p:sp>
      <p:sp>
        <p:nvSpPr>
          <p:cNvPr id="12292" name="Text Box 4">
            <a:extLst>
              <a:ext uri="{FF2B5EF4-FFF2-40B4-BE49-F238E27FC236}">
                <a16:creationId xmlns:a16="http://schemas.microsoft.com/office/drawing/2014/main" id="{0278226A-B90E-44A1-B1B3-820C65672D5E}"/>
              </a:ext>
            </a:extLst>
          </p:cNvPr>
          <p:cNvSpPr txBox="1">
            <a:spLocks noChangeArrowheads="1"/>
          </p:cNvSpPr>
          <p:nvPr/>
        </p:nvSpPr>
        <p:spPr bwMode="auto">
          <a:xfrm>
            <a:off x="376238" y="2573338"/>
            <a:ext cx="3475037"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2000" b="1"/>
              <a:t>Identify the main problems</a:t>
            </a:r>
            <a:endParaRPr lang="en-US" altLang="nl-NL" sz="2000" b="1"/>
          </a:p>
        </p:txBody>
      </p:sp>
      <p:sp>
        <p:nvSpPr>
          <p:cNvPr id="12293" name="Text Box 5">
            <a:extLst>
              <a:ext uri="{FF2B5EF4-FFF2-40B4-BE49-F238E27FC236}">
                <a16:creationId xmlns:a16="http://schemas.microsoft.com/office/drawing/2014/main" id="{A50B8327-E0B1-4FCF-9C7C-D3539B7627AF}"/>
              </a:ext>
            </a:extLst>
          </p:cNvPr>
          <p:cNvSpPr txBox="1">
            <a:spLocks noChangeArrowheads="1"/>
          </p:cNvSpPr>
          <p:nvPr/>
        </p:nvSpPr>
        <p:spPr bwMode="auto">
          <a:xfrm>
            <a:off x="303213" y="40846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
        <p:nvSpPr>
          <p:cNvPr id="12294" name="Text Box 6">
            <a:extLst>
              <a:ext uri="{FF2B5EF4-FFF2-40B4-BE49-F238E27FC236}">
                <a16:creationId xmlns:a16="http://schemas.microsoft.com/office/drawing/2014/main" id="{7959B69E-0AD5-4AA7-BDC5-0BF191268486}"/>
              </a:ext>
            </a:extLst>
          </p:cNvPr>
          <p:cNvSpPr txBox="1">
            <a:spLocks noChangeArrowheads="1"/>
          </p:cNvSpPr>
          <p:nvPr/>
        </p:nvSpPr>
        <p:spPr bwMode="auto">
          <a:xfrm>
            <a:off x="376238" y="4059238"/>
            <a:ext cx="3225800"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2000" b="1"/>
              <a:t>Formulate the standards.</a:t>
            </a:r>
            <a:endParaRPr lang="en-US" altLang="nl-NL" sz="2000" b="1"/>
          </a:p>
        </p:txBody>
      </p:sp>
      <p:sp>
        <p:nvSpPr>
          <p:cNvPr id="12295" name="Line 7">
            <a:extLst>
              <a:ext uri="{FF2B5EF4-FFF2-40B4-BE49-F238E27FC236}">
                <a16:creationId xmlns:a16="http://schemas.microsoft.com/office/drawing/2014/main" id="{10A05A40-8C64-4B01-B8D6-995408035A2F}"/>
              </a:ext>
            </a:extLst>
          </p:cNvPr>
          <p:cNvSpPr>
            <a:spLocks noChangeShapeType="1"/>
          </p:cNvSpPr>
          <p:nvPr/>
        </p:nvSpPr>
        <p:spPr bwMode="auto">
          <a:xfrm>
            <a:off x="1476375" y="3344863"/>
            <a:ext cx="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NL"/>
          </a:p>
        </p:txBody>
      </p:sp>
      <p:sp>
        <p:nvSpPr>
          <p:cNvPr id="12296" name="Text Box 8">
            <a:extLst>
              <a:ext uri="{FF2B5EF4-FFF2-40B4-BE49-F238E27FC236}">
                <a16:creationId xmlns:a16="http://schemas.microsoft.com/office/drawing/2014/main" id="{247D68CC-287E-4984-B520-C43897E63683}"/>
              </a:ext>
            </a:extLst>
          </p:cNvPr>
          <p:cNvSpPr txBox="1">
            <a:spLocks noChangeArrowheads="1"/>
          </p:cNvSpPr>
          <p:nvPr/>
        </p:nvSpPr>
        <p:spPr bwMode="auto">
          <a:xfrm>
            <a:off x="3851275" y="4084638"/>
            <a:ext cx="50927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b="1"/>
              <a:t>Adolescents are well informed about the</a:t>
            </a:r>
          </a:p>
          <a:p>
            <a:pPr eaLnBrk="1" hangingPunct="1"/>
            <a:r>
              <a:rPr lang="en-US" altLang="nl-NL" b="1"/>
              <a:t> availability of good quality health services </a:t>
            </a:r>
          </a:p>
          <a:p>
            <a:pPr eaLnBrk="1" hangingPunct="1"/>
            <a:r>
              <a:rPr lang="en-US" altLang="nl-NL" b="1"/>
              <a:t>from the service delivery points.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A77C51CC-C695-41C3-9A01-556ED8010C58}"/>
              </a:ext>
            </a:extLst>
          </p:cNvPr>
          <p:cNvSpPr txBox="1">
            <a:spLocks noChangeArrowheads="1"/>
          </p:cNvSpPr>
          <p:nvPr/>
        </p:nvSpPr>
        <p:spPr bwMode="auto">
          <a:xfrm>
            <a:off x="539750" y="2349500"/>
            <a:ext cx="7993063" cy="3416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b="1"/>
              <a:t>Problem statement 1.</a:t>
            </a:r>
          </a:p>
          <a:p>
            <a:pPr eaLnBrk="1" hangingPunct="1"/>
            <a:r>
              <a:rPr lang="en-US" altLang="nl-NL" b="1"/>
              <a:t>In many situations:</a:t>
            </a:r>
          </a:p>
          <a:p>
            <a:pPr eaLnBrk="1" hangingPunct="1"/>
            <a:r>
              <a:rPr lang="en-US" altLang="nl-NL" b="1"/>
              <a:t>- community members (especially parents) are not aware of the value of providing sexual and reproductive health services to adolescents;</a:t>
            </a:r>
          </a:p>
          <a:p>
            <a:pPr eaLnBrk="1" hangingPunct="1"/>
            <a:r>
              <a:rPr lang="en-US" altLang="nl-NL" b="1"/>
              <a:t>- they do not believe that adolescents should be able to obtain these health services.</a:t>
            </a:r>
          </a:p>
          <a:p>
            <a:pPr eaLnBrk="1" hangingPunct="1"/>
            <a:r>
              <a:rPr lang="en-US" altLang="nl-NL" b="1"/>
              <a:t>This deters health service providers from providing health services to adolescents. It also deters adolescents from seeking health services.</a:t>
            </a:r>
            <a:r>
              <a:rPr lang="en-US" altLang="nl-NL"/>
              <a:t> </a:t>
            </a:r>
          </a:p>
          <a:p>
            <a:pPr eaLnBrk="1" hangingPunct="1"/>
            <a:endParaRPr lang="en-US" altLang="nl-NL" b="1"/>
          </a:p>
          <a:p>
            <a:pPr eaLnBrk="1" hangingPunct="1"/>
            <a:r>
              <a:rPr lang="en-US" altLang="nl-NL" b="1"/>
              <a:t>Standard statement 1. </a:t>
            </a:r>
          </a:p>
          <a:p>
            <a:pPr eaLnBrk="1" hangingPunct="1"/>
            <a:r>
              <a:rPr lang="en-US" altLang="nl-NL" b="1"/>
              <a:t>An enabling environment exists in the community for adolescents to seek the health services they need.</a:t>
            </a:r>
          </a:p>
        </p:txBody>
      </p:sp>
      <p:sp>
        <p:nvSpPr>
          <p:cNvPr id="13315" name="Text Box 3">
            <a:extLst>
              <a:ext uri="{FF2B5EF4-FFF2-40B4-BE49-F238E27FC236}">
                <a16:creationId xmlns:a16="http://schemas.microsoft.com/office/drawing/2014/main" id="{B4426263-F7B9-4B26-91DE-3BAB5FB65D64}"/>
              </a:ext>
            </a:extLst>
          </p:cNvPr>
          <p:cNvSpPr txBox="1">
            <a:spLocks noChangeArrowheads="1"/>
          </p:cNvSpPr>
          <p:nvPr/>
        </p:nvSpPr>
        <p:spPr bwMode="auto">
          <a:xfrm>
            <a:off x="1042988" y="217488"/>
            <a:ext cx="76327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800" b="1"/>
              <a:t>Example from India: Problem statements and accompanying standard statements– 1 </a:t>
            </a:r>
          </a:p>
        </p:txBody>
      </p:sp>
      <p:sp>
        <p:nvSpPr>
          <p:cNvPr id="13316" name="Text Box 5">
            <a:extLst>
              <a:ext uri="{FF2B5EF4-FFF2-40B4-BE49-F238E27FC236}">
                <a16:creationId xmlns:a16="http://schemas.microsoft.com/office/drawing/2014/main" id="{143FD40C-EE31-4226-A2FE-EBB62F879F93}"/>
              </a:ext>
            </a:extLst>
          </p:cNvPr>
          <p:cNvSpPr txBox="1">
            <a:spLocks noChangeArrowheads="1"/>
          </p:cNvSpPr>
          <p:nvPr/>
        </p:nvSpPr>
        <p:spPr bwMode="auto">
          <a:xfrm>
            <a:off x="303213" y="30162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
        <p:nvSpPr>
          <p:cNvPr id="13317" name="Line 7">
            <a:extLst>
              <a:ext uri="{FF2B5EF4-FFF2-40B4-BE49-F238E27FC236}">
                <a16:creationId xmlns:a16="http://schemas.microsoft.com/office/drawing/2014/main" id="{3633CBEB-04C3-4D73-A817-4A2A9EACC295}"/>
              </a:ext>
            </a:extLst>
          </p:cNvPr>
          <p:cNvSpPr>
            <a:spLocks noChangeShapeType="1"/>
          </p:cNvSpPr>
          <p:nvPr/>
        </p:nvSpPr>
        <p:spPr bwMode="auto">
          <a:xfrm>
            <a:off x="1476375" y="2276475"/>
            <a:ext cx="0"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NL"/>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5505E21C-4ECA-4ABE-A13E-1C2E0310E412}"/>
              </a:ext>
            </a:extLst>
          </p:cNvPr>
          <p:cNvSpPr txBox="1">
            <a:spLocks noChangeArrowheads="1"/>
          </p:cNvSpPr>
          <p:nvPr/>
        </p:nvSpPr>
        <p:spPr bwMode="auto">
          <a:xfrm>
            <a:off x="357188" y="1928813"/>
            <a:ext cx="8353425" cy="4246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b="1"/>
              <a:t>Problem statement 2.</a:t>
            </a:r>
          </a:p>
          <a:p>
            <a:pPr eaLnBrk="1" hangingPunct="1"/>
            <a:r>
              <a:rPr lang="en-US" altLang="nl-NL" b="1"/>
              <a:t>Adolescents are generally not aware of where they can get health services.</a:t>
            </a:r>
          </a:p>
          <a:p>
            <a:pPr eaLnBrk="1" hangingPunct="1"/>
            <a:endParaRPr lang="en-US" altLang="nl-NL" b="1"/>
          </a:p>
          <a:p>
            <a:pPr eaLnBrk="1" hangingPunct="1"/>
            <a:r>
              <a:rPr lang="en-US" altLang="nl-NL" b="1"/>
              <a:t>Standard statement 2. </a:t>
            </a:r>
          </a:p>
          <a:p>
            <a:pPr eaLnBrk="1" hangingPunct="1"/>
            <a:r>
              <a:rPr lang="en-US" altLang="nl-NL" b="1"/>
              <a:t>Adolescents are well informed about the availability of good quality health services from the service delivery points.</a:t>
            </a:r>
          </a:p>
          <a:p>
            <a:pPr eaLnBrk="1" hangingPunct="1"/>
            <a:endParaRPr lang="en-GB" altLang="nl-NL" b="1"/>
          </a:p>
          <a:p>
            <a:pPr eaLnBrk="1" hangingPunct="1"/>
            <a:endParaRPr lang="en-GB" altLang="nl-NL" b="1"/>
          </a:p>
          <a:p>
            <a:pPr eaLnBrk="1" hangingPunct="1"/>
            <a:r>
              <a:rPr lang="en-GB" altLang="nl-NL" b="1"/>
              <a:t>Problem statement 3.</a:t>
            </a:r>
          </a:p>
          <a:p>
            <a:pPr eaLnBrk="1" hangingPunct="1"/>
            <a:r>
              <a:rPr lang="en-US" altLang="nl-NL" b="1"/>
              <a:t>In many places, service delivery points do not provide adolescents with the health services they need.</a:t>
            </a:r>
          </a:p>
          <a:p>
            <a:pPr eaLnBrk="1" hangingPunct="1"/>
            <a:endParaRPr lang="en-GB" altLang="nl-NL" b="1"/>
          </a:p>
          <a:p>
            <a:pPr eaLnBrk="1" hangingPunct="1"/>
            <a:r>
              <a:rPr lang="en-GB" altLang="nl-NL" b="1"/>
              <a:t>Standard statement 3.</a:t>
            </a:r>
          </a:p>
          <a:p>
            <a:pPr eaLnBrk="1" hangingPunct="1"/>
            <a:r>
              <a:rPr lang="en-US" altLang="nl-NL" b="1"/>
              <a:t>Service delivery points provide the specified package of health services that adolescents need.</a:t>
            </a:r>
            <a:r>
              <a:rPr lang="en-US" altLang="nl-NL"/>
              <a:t> </a:t>
            </a:r>
          </a:p>
        </p:txBody>
      </p:sp>
      <p:sp>
        <p:nvSpPr>
          <p:cNvPr id="14339" name="Text Box 3">
            <a:extLst>
              <a:ext uri="{FF2B5EF4-FFF2-40B4-BE49-F238E27FC236}">
                <a16:creationId xmlns:a16="http://schemas.microsoft.com/office/drawing/2014/main" id="{E5B76E37-8148-44CC-B15F-CCC51227A7A7}"/>
              </a:ext>
            </a:extLst>
          </p:cNvPr>
          <p:cNvSpPr txBox="1">
            <a:spLocks noChangeArrowheads="1"/>
          </p:cNvSpPr>
          <p:nvPr/>
        </p:nvSpPr>
        <p:spPr bwMode="auto">
          <a:xfrm>
            <a:off x="785813" y="217488"/>
            <a:ext cx="76327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800" b="1"/>
              <a:t>Example from India: Problem statements and accompanying standard statements – 2</a:t>
            </a:r>
          </a:p>
        </p:txBody>
      </p:sp>
      <p:sp>
        <p:nvSpPr>
          <p:cNvPr id="14340" name="Text Box 4">
            <a:extLst>
              <a:ext uri="{FF2B5EF4-FFF2-40B4-BE49-F238E27FC236}">
                <a16:creationId xmlns:a16="http://schemas.microsoft.com/office/drawing/2014/main" id="{B407D9AC-743B-47EC-8E81-917633E8B6AA}"/>
              </a:ext>
            </a:extLst>
          </p:cNvPr>
          <p:cNvSpPr txBox="1">
            <a:spLocks noChangeArrowheads="1"/>
          </p:cNvSpPr>
          <p:nvPr/>
        </p:nvSpPr>
        <p:spPr bwMode="auto">
          <a:xfrm>
            <a:off x="303213" y="30162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6910DD25-7C7A-4EF5-ABD0-6700DCE4F424}"/>
              </a:ext>
            </a:extLst>
          </p:cNvPr>
          <p:cNvSpPr txBox="1">
            <a:spLocks noChangeArrowheads="1"/>
          </p:cNvSpPr>
          <p:nvPr/>
        </p:nvSpPr>
        <p:spPr bwMode="auto">
          <a:xfrm>
            <a:off x="579438" y="1357313"/>
            <a:ext cx="8064500" cy="50784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b="1"/>
              <a:t>Problem statement 4. </a:t>
            </a:r>
          </a:p>
          <a:p>
            <a:pPr eaLnBrk="1" hangingPunct="1"/>
            <a:r>
              <a:rPr lang="en-US" altLang="nl-NL" b="1"/>
              <a:t>In many places, health services are not provided effectively by service providers for a variety of reasons (e.g. service providers are not in place, service providers do not have the required competencies, the required supplies, equipment and basic amenities are not available).</a:t>
            </a:r>
          </a:p>
          <a:p>
            <a:pPr eaLnBrk="1" hangingPunct="1"/>
            <a:endParaRPr lang="en-US" altLang="nl-NL" b="1"/>
          </a:p>
          <a:p>
            <a:pPr eaLnBrk="1" hangingPunct="1"/>
            <a:r>
              <a:rPr lang="en-US" altLang="nl-NL" b="1"/>
              <a:t>Standard statement 4.</a:t>
            </a:r>
          </a:p>
          <a:p>
            <a:pPr eaLnBrk="1" hangingPunct="1"/>
            <a:r>
              <a:rPr lang="en-US" altLang="nl-NL" b="1"/>
              <a:t>Service delivery points deliver effective health services to adolescents.</a:t>
            </a:r>
          </a:p>
          <a:p>
            <a:pPr eaLnBrk="1" hangingPunct="1"/>
            <a:endParaRPr lang="en-GB" altLang="nl-NL" b="1"/>
          </a:p>
          <a:p>
            <a:pPr eaLnBrk="1" hangingPunct="1"/>
            <a:endParaRPr lang="en-GB" altLang="nl-NL" b="1"/>
          </a:p>
          <a:p>
            <a:pPr eaLnBrk="1" hangingPunct="1"/>
            <a:r>
              <a:rPr lang="en-GB" altLang="nl-NL" b="1"/>
              <a:t>Problem statement 5.</a:t>
            </a:r>
          </a:p>
          <a:p>
            <a:pPr eaLnBrk="1" hangingPunct="1"/>
            <a:r>
              <a:rPr lang="en-US" altLang="nl-NL" b="1"/>
              <a:t>Because of a variety of reasons, e.g. judgemental attitudes, service providers in many places are not motivated to serve their adolescent patients.</a:t>
            </a:r>
          </a:p>
          <a:p>
            <a:pPr eaLnBrk="1" hangingPunct="1"/>
            <a:endParaRPr lang="en-US" altLang="nl-NL" b="1"/>
          </a:p>
          <a:p>
            <a:pPr eaLnBrk="1" hangingPunct="1"/>
            <a:r>
              <a:rPr lang="en-US" altLang="nl-NL" b="1"/>
              <a:t>Standard statement 5. </a:t>
            </a:r>
          </a:p>
          <a:p>
            <a:pPr eaLnBrk="1" hangingPunct="1"/>
            <a:r>
              <a:rPr lang="en-US" altLang="nl-NL" b="1"/>
              <a:t>Service providers are sensitive to the needs of adolescents and are motivated to work with them.</a:t>
            </a:r>
            <a:r>
              <a:rPr lang="en-US" altLang="nl-NL"/>
              <a:t> </a:t>
            </a:r>
            <a:endParaRPr lang="en-US" altLang="nl-NL" b="1"/>
          </a:p>
        </p:txBody>
      </p:sp>
      <p:sp>
        <p:nvSpPr>
          <p:cNvPr id="15363" name="Text Box 3">
            <a:extLst>
              <a:ext uri="{FF2B5EF4-FFF2-40B4-BE49-F238E27FC236}">
                <a16:creationId xmlns:a16="http://schemas.microsoft.com/office/drawing/2014/main" id="{CE9D3DB1-6E62-4665-B756-2D814502FBD5}"/>
              </a:ext>
            </a:extLst>
          </p:cNvPr>
          <p:cNvSpPr txBox="1">
            <a:spLocks noChangeArrowheads="1"/>
          </p:cNvSpPr>
          <p:nvPr/>
        </p:nvSpPr>
        <p:spPr bwMode="auto">
          <a:xfrm>
            <a:off x="785813" y="217488"/>
            <a:ext cx="75295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800" b="1"/>
              <a:t>Example from India: Problem statements &amp; accompanying standard statements – 3</a:t>
            </a:r>
          </a:p>
        </p:txBody>
      </p:sp>
      <p:sp>
        <p:nvSpPr>
          <p:cNvPr id="15364" name="Line 5">
            <a:extLst>
              <a:ext uri="{FF2B5EF4-FFF2-40B4-BE49-F238E27FC236}">
                <a16:creationId xmlns:a16="http://schemas.microsoft.com/office/drawing/2014/main" id="{9012FC6E-60CE-4DD8-BAA7-5E18F0518335}"/>
              </a:ext>
            </a:extLst>
          </p:cNvPr>
          <p:cNvSpPr>
            <a:spLocks noChangeShapeType="1"/>
          </p:cNvSpPr>
          <p:nvPr/>
        </p:nvSpPr>
        <p:spPr bwMode="auto">
          <a:xfrm>
            <a:off x="1476375" y="2276475"/>
            <a:ext cx="0"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NL"/>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1E399954-4364-46A9-A224-023C491F0F48}"/>
              </a:ext>
            </a:extLst>
          </p:cNvPr>
          <p:cNvSpPr txBox="1">
            <a:spLocks noChangeArrowheads="1"/>
          </p:cNvSpPr>
          <p:nvPr/>
        </p:nvSpPr>
        <p:spPr bwMode="auto">
          <a:xfrm>
            <a:off x="508000" y="1285875"/>
            <a:ext cx="8064500" cy="5354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b="1"/>
              <a:t>Problem statement 6. </a:t>
            </a:r>
          </a:p>
          <a:p>
            <a:pPr eaLnBrk="1" hangingPunct="1"/>
            <a:r>
              <a:rPr lang="en-US" altLang="nl-NL" b="1"/>
              <a:t>Adolescents do not obtain health services because the physical environment and procedures put them off. </a:t>
            </a:r>
            <a:r>
              <a:rPr lang="en-US" altLang="nl-NL"/>
              <a:t> </a:t>
            </a:r>
          </a:p>
          <a:p>
            <a:pPr eaLnBrk="1" hangingPunct="1"/>
            <a:endParaRPr lang="en-US" altLang="nl-NL" b="1"/>
          </a:p>
          <a:p>
            <a:pPr eaLnBrk="1" hangingPunct="1"/>
            <a:r>
              <a:rPr lang="en-US" altLang="nl-NL" b="1"/>
              <a:t>Standard statement 6. </a:t>
            </a:r>
          </a:p>
          <a:p>
            <a:pPr eaLnBrk="1" hangingPunct="1"/>
            <a:r>
              <a:rPr lang="en-US" altLang="nl-NL" b="1"/>
              <a:t>Adolescents feel at ease with the surroundings and procedures of the service delivery point.</a:t>
            </a:r>
          </a:p>
          <a:p>
            <a:pPr eaLnBrk="1" hangingPunct="1"/>
            <a:endParaRPr lang="en-US" altLang="nl-NL" b="1"/>
          </a:p>
          <a:p>
            <a:pPr eaLnBrk="1" hangingPunct="1"/>
            <a:r>
              <a:rPr lang="en-US" altLang="nl-NL" b="1"/>
              <a:t>Problem statement 7. </a:t>
            </a:r>
          </a:p>
          <a:p>
            <a:pPr eaLnBrk="1" hangingPunct="1"/>
            <a:r>
              <a:rPr lang="en-US" altLang="nl-NL" b="1"/>
              <a:t>In many places service delivery points do not receive supervisory visits. If they do, this is often done in a perfunctory and demeaning manner. </a:t>
            </a:r>
          </a:p>
          <a:p>
            <a:pPr eaLnBrk="1" hangingPunct="1"/>
            <a:r>
              <a:rPr lang="en-US" altLang="nl-NL" b="1"/>
              <a:t>Further data that is gathered at sub-centre, primary health centre and community health centres is generally sent to a higher authority for analysis. Often no feedback is received. Only rarely is the data used locally to address problems and fill gaps.</a:t>
            </a:r>
          </a:p>
          <a:p>
            <a:pPr eaLnBrk="1" hangingPunct="1"/>
            <a:endParaRPr lang="en-US" altLang="nl-NL" b="1"/>
          </a:p>
          <a:p>
            <a:pPr eaLnBrk="1" hangingPunct="1"/>
            <a:r>
              <a:rPr lang="en-US" altLang="nl-NL" b="1"/>
              <a:t>Standard statement 7. </a:t>
            </a:r>
          </a:p>
          <a:p>
            <a:pPr eaLnBrk="1" hangingPunct="1"/>
            <a:r>
              <a:rPr lang="en-US" altLang="nl-NL" b="1"/>
              <a:t>Management systems are in place to improve/sustain the quality of health services.</a:t>
            </a:r>
          </a:p>
        </p:txBody>
      </p:sp>
      <p:sp>
        <p:nvSpPr>
          <p:cNvPr id="16387" name="Text Box 3">
            <a:extLst>
              <a:ext uri="{FF2B5EF4-FFF2-40B4-BE49-F238E27FC236}">
                <a16:creationId xmlns:a16="http://schemas.microsoft.com/office/drawing/2014/main" id="{8681899F-4CE0-4788-80C3-A9B64E032101}"/>
              </a:ext>
            </a:extLst>
          </p:cNvPr>
          <p:cNvSpPr txBox="1">
            <a:spLocks noChangeArrowheads="1"/>
          </p:cNvSpPr>
          <p:nvPr/>
        </p:nvSpPr>
        <p:spPr bwMode="auto">
          <a:xfrm>
            <a:off x="785813" y="214313"/>
            <a:ext cx="7500937"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800" b="1"/>
              <a:t>Example from India: Problem statements &amp; accompanying standard statements – 4</a:t>
            </a:r>
          </a:p>
        </p:txBody>
      </p:sp>
      <p:sp>
        <p:nvSpPr>
          <p:cNvPr id="16388" name="Text Box 4">
            <a:extLst>
              <a:ext uri="{FF2B5EF4-FFF2-40B4-BE49-F238E27FC236}">
                <a16:creationId xmlns:a16="http://schemas.microsoft.com/office/drawing/2014/main" id="{101C2876-4B6F-49C9-AA82-0CAEF4962101}"/>
              </a:ext>
            </a:extLst>
          </p:cNvPr>
          <p:cNvSpPr txBox="1">
            <a:spLocks noChangeArrowheads="1"/>
          </p:cNvSpPr>
          <p:nvPr/>
        </p:nvSpPr>
        <p:spPr bwMode="auto">
          <a:xfrm>
            <a:off x="303213" y="30162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
        <p:nvSpPr>
          <p:cNvPr id="16389" name="Line 5">
            <a:extLst>
              <a:ext uri="{FF2B5EF4-FFF2-40B4-BE49-F238E27FC236}">
                <a16:creationId xmlns:a16="http://schemas.microsoft.com/office/drawing/2014/main" id="{0B93F10C-C122-41DD-AB63-712CD09D56D6}"/>
              </a:ext>
            </a:extLst>
          </p:cNvPr>
          <p:cNvSpPr>
            <a:spLocks noChangeShapeType="1"/>
          </p:cNvSpPr>
          <p:nvPr/>
        </p:nvSpPr>
        <p:spPr bwMode="auto">
          <a:xfrm>
            <a:off x="1476375" y="2276475"/>
            <a:ext cx="0"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NL"/>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0901AD94-C35D-48C3-AEDF-B63D2DB0ECD8}"/>
              </a:ext>
            </a:extLst>
          </p:cNvPr>
          <p:cNvSpPr>
            <a:spLocks noChangeArrowheads="1"/>
          </p:cNvSpPr>
          <p:nvPr/>
        </p:nvSpPr>
        <p:spPr bwMode="auto">
          <a:xfrm>
            <a:off x="1214438" y="2286000"/>
            <a:ext cx="607218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7. Choose the set of criteria to be achieved for each quality standard to be achieved</a:t>
            </a:r>
          </a:p>
          <a:p>
            <a:pPr eaLnBrk="1" hangingPunct="1"/>
            <a:endParaRPr lang="en-US" altLang="nl-NL"/>
          </a:p>
          <a:p>
            <a:pPr eaLnBrk="1" hangingPunct="1"/>
            <a:r>
              <a:rPr lang="en-US" altLang="nl-NL"/>
              <a:t>What needs to be in place for the quality standard to be achieved?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E4D3F15-CC94-476F-AF3D-1DE849C3AE49}"/>
              </a:ext>
            </a:extLst>
          </p:cNvPr>
          <p:cNvSpPr>
            <a:spLocks noChangeArrowheads="1"/>
          </p:cNvSpPr>
          <p:nvPr/>
        </p:nvSpPr>
        <p:spPr bwMode="auto">
          <a:xfrm>
            <a:off x="714375" y="1371600"/>
            <a:ext cx="2133600" cy="403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
        <p:nvSpPr>
          <p:cNvPr id="18435" name="Text Box 3">
            <a:extLst>
              <a:ext uri="{FF2B5EF4-FFF2-40B4-BE49-F238E27FC236}">
                <a16:creationId xmlns:a16="http://schemas.microsoft.com/office/drawing/2014/main" id="{672D483D-B7E1-458C-8B34-FAF05DE10E0F}"/>
              </a:ext>
            </a:extLst>
          </p:cNvPr>
          <p:cNvSpPr txBox="1">
            <a:spLocks noChangeArrowheads="1"/>
          </p:cNvSpPr>
          <p:nvPr/>
        </p:nvSpPr>
        <p:spPr bwMode="auto">
          <a:xfrm>
            <a:off x="814388" y="1360488"/>
            <a:ext cx="14303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800" b="1"/>
              <a:t>Criteria</a:t>
            </a:r>
          </a:p>
        </p:txBody>
      </p:sp>
      <p:sp>
        <p:nvSpPr>
          <p:cNvPr id="18436" name="Text Box 4">
            <a:extLst>
              <a:ext uri="{FF2B5EF4-FFF2-40B4-BE49-F238E27FC236}">
                <a16:creationId xmlns:a16="http://schemas.microsoft.com/office/drawing/2014/main" id="{C7438A1C-8C7F-470F-82D1-CAE20AFAE8EA}"/>
              </a:ext>
            </a:extLst>
          </p:cNvPr>
          <p:cNvSpPr txBox="1">
            <a:spLocks noChangeArrowheads="1"/>
          </p:cNvSpPr>
          <p:nvPr/>
        </p:nvSpPr>
        <p:spPr bwMode="auto">
          <a:xfrm>
            <a:off x="754063" y="2205038"/>
            <a:ext cx="1373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000" b="1">
                <a:solidFill>
                  <a:srgbClr val="FF0000"/>
                </a:solidFill>
              </a:rPr>
              <a:t>Input</a:t>
            </a:r>
            <a:endParaRPr lang="en-GB" altLang="nl-NL" sz="2800" b="1">
              <a:solidFill>
                <a:srgbClr val="0000FF"/>
              </a:solidFill>
            </a:endParaRPr>
          </a:p>
        </p:txBody>
      </p:sp>
      <p:sp>
        <p:nvSpPr>
          <p:cNvPr id="18437" name="Text Box 5">
            <a:extLst>
              <a:ext uri="{FF2B5EF4-FFF2-40B4-BE49-F238E27FC236}">
                <a16:creationId xmlns:a16="http://schemas.microsoft.com/office/drawing/2014/main" id="{85158E59-74C1-4AB5-8970-F6A338E4B545}"/>
              </a:ext>
            </a:extLst>
          </p:cNvPr>
          <p:cNvSpPr txBox="1">
            <a:spLocks noChangeArrowheads="1"/>
          </p:cNvSpPr>
          <p:nvPr/>
        </p:nvSpPr>
        <p:spPr bwMode="auto">
          <a:xfrm>
            <a:off x="754063" y="3429000"/>
            <a:ext cx="1309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000" b="1">
                <a:solidFill>
                  <a:srgbClr val="0000FF"/>
                </a:solidFill>
              </a:rPr>
              <a:t>Process</a:t>
            </a:r>
            <a:endParaRPr lang="en-GB" altLang="nl-NL" sz="2800" b="1"/>
          </a:p>
        </p:txBody>
      </p:sp>
      <p:sp>
        <p:nvSpPr>
          <p:cNvPr id="18438" name="Text Box 6">
            <a:extLst>
              <a:ext uri="{FF2B5EF4-FFF2-40B4-BE49-F238E27FC236}">
                <a16:creationId xmlns:a16="http://schemas.microsoft.com/office/drawing/2014/main" id="{C14A2406-422D-409A-8D52-4B2681C2B542}"/>
              </a:ext>
            </a:extLst>
          </p:cNvPr>
          <p:cNvSpPr txBox="1">
            <a:spLocks noChangeArrowheads="1"/>
          </p:cNvSpPr>
          <p:nvPr/>
        </p:nvSpPr>
        <p:spPr bwMode="auto">
          <a:xfrm>
            <a:off x="754063" y="4495800"/>
            <a:ext cx="1866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000" b="1">
                <a:solidFill>
                  <a:srgbClr val="33CC33"/>
                </a:solidFill>
              </a:rPr>
              <a:t>Output</a:t>
            </a:r>
          </a:p>
        </p:txBody>
      </p:sp>
      <p:sp>
        <p:nvSpPr>
          <p:cNvPr id="18439" name="Rectangle 7">
            <a:extLst>
              <a:ext uri="{FF2B5EF4-FFF2-40B4-BE49-F238E27FC236}">
                <a16:creationId xmlns:a16="http://schemas.microsoft.com/office/drawing/2014/main" id="{1C5DD17D-9B4F-499E-9F11-AF24C2BB54CA}"/>
              </a:ext>
            </a:extLst>
          </p:cNvPr>
          <p:cNvSpPr>
            <a:spLocks noChangeArrowheads="1"/>
          </p:cNvSpPr>
          <p:nvPr/>
        </p:nvSpPr>
        <p:spPr bwMode="auto">
          <a:xfrm>
            <a:off x="2990850" y="1412875"/>
            <a:ext cx="5473700" cy="3962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
        <p:nvSpPr>
          <p:cNvPr id="18440" name="Line 8">
            <a:extLst>
              <a:ext uri="{FF2B5EF4-FFF2-40B4-BE49-F238E27FC236}">
                <a16:creationId xmlns:a16="http://schemas.microsoft.com/office/drawing/2014/main" id="{D13B91BE-0625-4A5C-9854-88656F110D3A}"/>
              </a:ext>
            </a:extLst>
          </p:cNvPr>
          <p:cNvSpPr>
            <a:spLocks noChangeShapeType="1"/>
          </p:cNvSpPr>
          <p:nvPr/>
        </p:nvSpPr>
        <p:spPr bwMode="auto">
          <a:xfrm>
            <a:off x="754063" y="1905000"/>
            <a:ext cx="2057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NL"/>
          </a:p>
        </p:txBody>
      </p:sp>
      <p:sp>
        <p:nvSpPr>
          <p:cNvPr id="18441" name="Line 9">
            <a:extLst>
              <a:ext uri="{FF2B5EF4-FFF2-40B4-BE49-F238E27FC236}">
                <a16:creationId xmlns:a16="http://schemas.microsoft.com/office/drawing/2014/main" id="{7EA749A4-A46F-42F0-81B3-EFE0C2076634}"/>
              </a:ext>
            </a:extLst>
          </p:cNvPr>
          <p:cNvSpPr>
            <a:spLocks noChangeShapeType="1"/>
          </p:cNvSpPr>
          <p:nvPr/>
        </p:nvSpPr>
        <p:spPr bwMode="auto">
          <a:xfrm>
            <a:off x="3028950" y="1916113"/>
            <a:ext cx="54006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NL"/>
          </a:p>
        </p:txBody>
      </p:sp>
      <p:sp>
        <p:nvSpPr>
          <p:cNvPr id="18442" name="Text Box 10">
            <a:extLst>
              <a:ext uri="{FF2B5EF4-FFF2-40B4-BE49-F238E27FC236}">
                <a16:creationId xmlns:a16="http://schemas.microsoft.com/office/drawing/2014/main" id="{C84B3185-D04F-4342-8BDF-4235A940D02B}"/>
              </a:ext>
            </a:extLst>
          </p:cNvPr>
          <p:cNvSpPr txBox="1">
            <a:spLocks noChangeArrowheads="1"/>
          </p:cNvSpPr>
          <p:nvPr/>
        </p:nvSpPr>
        <p:spPr bwMode="auto">
          <a:xfrm>
            <a:off x="714375" y="642938"/>
            <a:ext cx="53895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800" b="1"/>
              <a:t>Standard:                                    </a:t>
            </a:r>
          </a:p>
        </p:txBody>
      </p:sp>
      <p:sp>
        <p:nvSpPr>
          <p:cNvPr id="18443" name="Text Box 11">
            <a:extLst>
              <a:ext uri="{FF2B5EF4-FFF2-40B4-BE49-F238E27FC236}">
                <a16:creationId xmlns:a16="http://schemas.microsoft.com/office/drawing/2014/main" id="{80E4DA2C-FC2B-443F-9DDD-703543DBFEA9}"/>
              </a:ext>
            </a:extLst>
          </p:cNvPr>
          <p:cNvSpPr txBox="1">
            <a:spLocks noChangeArrowheads="1"/>
          </p:cNvSpPr>
          <p:nvPr/>
        </p:nvSpPr>
        <p:spPr bwMode="auto">
          <a:xfrm>
            <a:off x="3565525" y="23987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l-NL" altLang="nl-NL" b="1"/>
          </a:p>
        </p:txBody>
      </p:sp>
      <p:sp>
        <p:nvSpPr>
          <p:cNvPr id="18444" name="Text Box 12">
            <a:extLst>
              <a:ext uri="{FF2B5EF4-FFF2-40B4-BE49-F238E27FC236}">
                <a16:creationId xmlns:a16="http://schemas.microsoft.com/office/drawing/2014/main" id="{4242D707-790B-4F1B-8C07-FA2EAF30F202}"/>
              </a:ext>
            </a:extLst>
          </p:cNvPr>
          <p:cNvSpPr txBox="1">
            <a:spLocks noChangeArrowheads="1"/>
          </p:cNvSpPr>
          <p:nvPr/>
        </p:nvSpPr>
        <p:spPr bwMode="auto">
          <a:xfrm>
            <a:off x="3040063" y="2133600"/>
            <a:ext cx="5387975"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000" b="1">
                <a:solidFill>
                  <a:srgbClr val="FF0000"/>
                </a:solidFill>
              </a:rPr>
              <a:t>The things that need to be in place in a health service-delivery point. </a:t>
            </a:r>
            <a:r>
              <a:rPr lang="en-GB" altLang="nl-NL" sz="2400" b="1">
                <a:solidFill>
                  <a:srgbClr val="FF0000"/>
                </a:solidFill>
              </a:rPr>
              <a:t> </a:t>
            </a:r>
          </a:p>
          <a:p>
            <a:endParaRPr lang="en-GB" altLang="nl-NL" sz="2400" b="1">
              <a:solidFill>
                <a:srgbClr val="FF0000"/>
              </a:solidFill>
            </a:endParaRPr>
          </a:p>
          <a:p>
            <a:r>
              <a:rPr lang="en-GB" altLang="nl-NL" sz="2000" b="1">
                <a:solidFill>
                  <a:srgbClr val="0000FF"/>
                </a:solidFill>
              </a:rPr>
              <a:t>The way in which staff at a health service-delivery point deal with adolescents &amp; with other community members..</a:t>
            </a:r>
          </a:p>
          <a:p>
            <a:endParaRPr lang="en-GB" altLang="nl-NL" sz="2000" b="1">
              <a:solidFill>
                <a:srgbClr val="33CC33"/>
              </a:solidFill>
            </a:endParaRPr>
          </a:p>
          <a:p>
            <a:r>
              <a:rPr lang="en-GB" altLang="nl-NL" sz="2000" b="1">
                <a:solidFill>
                  <a:srgbClr val="33CC33"/>
                </a:solidFill>
              </a:rPr>
              <a:t>The desired effect on adolescent users of the health service delivery point &amp; other community members.</a:t>
            </a:r>
            <a:r>
              <a:rPr lang="en-GB" altLang="nl-NL" sz="2000" b="1">
                <a:solidFill>
                  <a:srgbClr val="FF0000"/>
                </a:solidFill>
              </a:rPr>
              <a:t> </a:t>
            </a:r>
            <a:endParaRPr lang="en-GB" altLang="nl-NL" sz="2800"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3">
            <a:extLst>
              <a:ext uri="{FF2B5EF4-FFF2-40B4-BE49-F238E27FC236}">
                <a16:creationId xmlns:a16="http://schemas.microsoft.com/office/drawing/2014/main" id="{711CFD69-B14B-4C6D-95CC-76C3C092CDDC}"/>
              </a:ext>
            </a:extLst>
          </p:cNvPr>
          <p:cNvSpPr>
            <a:spLocks noGrp="1" noChangeArrowheads="1"/>
          </p:cNvSpPr>
          <p:nvPr>
            <p:ph type="title"/>
          </p:nvPr>
        </p:nvSpPr>
        <p:spPr>
          <a:xfrm>
            <a:off x="0" y="-242888"/>
            <a:ext cx="9144000" cy="1143001"/>
          </a:xfrm>
        </p:spPr>
        <p:txBody>
          <a:bodyPr/>
          <a:lstStyle/>
          <a:p>
            <a:pPr eaLnBrk="1" hangingPunct="1"/>
            <a:r>
              <a:rPr lang="en-GB" altLang="nl-NL" sz="2200" b="1">
                <a:solidFill>
                  <a:schemeClr val="tx1"/>
                </a:solidFill>
              </a:rPr>
              <a:t>Example from India: Standard statement &amp; accompanying criteria</a:t>
            </a:r>
            <a:endParaRPr lang="en-US" altLang="nl-NL" sz="2200" b="1">
              <a:solidFill>
                <a:schemeClr val="tx1"/>
              </a:solidFill>
            </a:endParaRPr>
          </a:p>
        </p:txBody>
      </p:sp>
      <p:graphicFrame>
        <p:nvGraphicFramePr>
          <p:cNvPr id="995444" name="Group 116">
            <a:extLst>
              <a:ext uri="{FF2B5EF4-FFF2-40B4-BE49-F238E27FC236}">
                <a16:creationId xmlns:a16="http://schemas.microsoft.com/office/drawing/2014/main" id="{742817A8-53AE-4F33-8301-B31700F92496}"/>
              </a:ext>
            </a:extLst>
          </p:cNvPr>
          <p:cNvGraphicFramePr>
            <a:graphicFrameLocks noGrp="1"/>
          </p:cNvGraphicFramePr>
          <p:nvPr>
            <p:ph idx="1"/>
          </p:nvPr>
        </p:nvGraphicFramePr>
        <p:xfrm>
          <a:off x="250825" y="620713"/>
          <a:ext cx="8640763" cy="6097587"/>
        </p:xfrm>
        <a:graphic>
          <a:graphicData uri="http://schemas.openxmlformats.org/drawingml/2006/table">
            <a:tbl>
              <a:tblPr/>
              <a:tblGrid>
                <a:gridCol w="3600450">
                  <a:extLst>
                    <a:ext uri="{9D8B030D-6E8A-4147-A177-3AD203B41FA5}">
                      <a16:colId xmlns:a16="http://schemas.microsoft.com/office/drawing/2014/main" val="20000"/>
                    </a:ext>
                  </a:extLst>
                </a:gridCol>
                <a:gridCol w="2808288">
                  <a:extLst>
                    <a:ext uri="{9D8B030D-6E8A-4147-A177-3AD203B41FA5}">
                      <a16:colId xmlns:a16="http://schemas.microsoft.com/office/drawing/2014/main" val="20001"/>
                    </a:ext>
                  </a:extLst>
                </a:gridCol>
                <a:gridCol w="2232025">
                  <a:extLst>
                    <a:ext uri="{9D8B030D-6E8A-4147-A177-3AD203B41FA5}">
                      <a16:colId xmlns:a16="http://schemas.microsoft.com/office/drawing/2014/main" val="20002"/>
                    </a:ext>
                  </a:extLst>
                </a:gridCol>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a:ln>
                            <a:noFill/>
                          </a:ln>
                          <a:solidFill>
                            <a:schemeClr val="tx1"/>
                          </a:solidFill>
                          <a:effectLst/>
                          <a:latin typeface="Arial" charset="0"/>
                          <a:cs typeface="Arial" charset="0"/>
                        </a:rPr>
                        <a:t>Input Criteria</a:t>
                      </a:r>
                      <a:endParaRPr kumimoji="0" lang="en-US" sz="2000" b="1" i="0" u="none" strike="noStrike" cap="none" normalizeH="0" baseline="0">
                        <a:ln>
                          <a:noFill/>
                        </a:ln>
                        <a:solidFill>
                          <a:schemeClr val="tx1"/>
                        </a:solidFill>
                        <a:effectLst/>
                        <a:latin typeface="Arial" charset="0"/>
                        <a:cs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a:ln>
                            <a:noFill/>
                          </a:ln>
                          <a:solidFill>
                            <a:schemeClr val="tx1"/>
                          </a:solidFill>
                          <a:effectLst/>
                          <a:latin typeface="Arial" charset="0"/>
                          <a:cs typeface="Arial" charset="0"/>
                        </a:rPr>
                        <a:t>Process Criteria</a:t>
                      </a:r>
                      <a:endParaRPr kumimoji="0" lang="en-US" sz="2000" b="1"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a:ln>
                            <a:noFill/>
                          </a:ln>
                          <a:solidFill>
                            <a:schemeClr val="tx1"/>
                          </a:solidFill>
                          <a:effectLst/>
                          <a:latin typeface="Arial" charset="0"/>
                          <a:cs typeface="Arial" charset="0"/>
                        </a:rPr>
                        <a:t>Output Criteria</a:t>
                      </a:r>
                      <a:endParaRPr kumimoji="0" lang="en-US" sz="2000" b="1"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58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SDPs display a sign board welcoming adolescents &amp; informing them about the availability of quality health services.</a:t>
                      </a: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No process criterion.</a:t>
                      </a: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0" i="0" u="none" strike="noStrike" cap="none" normalizeH="0" baseline="0">
                          <a:ln>
                            <a:noFill/>
                          </a:ln>
                          <a:solidFill>
                            <a:schemeClr val="tx1"/>
                          </a:solidFill>
                          <a:effectLst/>
                          <a:latin typeface="Arial" charset="0"/>
                          <a:cs typeface="Arial" charset="0"/>
                        </a:rPr>
                        <a:t>Adolescents are well informed about the availability of quality health services from Service Delivery Points.</a:t>
                      </a:r>
                      <a:endParaRPr kumimoji="0" lang="en-US" sz="14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77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A plan is in place for SDP staff to visit educational institutions in the catchment areas to inform adolescents about the availability of quality health services.</a:t>
                      </a: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SDP staff are visiting educational institutions to inform adolescents about the availability of quality health services.</a:t>
                      </a: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17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tx1"/>
                          </a:solidFill>
                          <a:effectLst/>
                          <a:latin typeface="Arial" charset="0"/>
                          <a:cs typeface="Arial" charset="0"/>
                        </a:rPr>
                        <a:t>A plan is in place to engage organizations (e.g. NGOs) working with children/adolescents on the street) to inform the adolescents they come into contact with about the availability of quality health services.</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tx1"/>
                          </a:solidFill>
                          <a:effectLst/>
                          <a:latin typeface="Arial" charset="0"/>
                          <a:cs typeface="Arial" charset="0"/>
                        </a:rPr>
                        <a:t>SDP staff are meeting these organizations to brief them about the availability of quality health services, and to request them to communicate this message. </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06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A plan is in place to engage local performing groups to provide information about the availability of services through folk media.</a:t>
                      </a: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SDP staff are meeting with local  performing groups to engage them in communicating information about the availability of services through folk media.</a:t>
                      </a: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4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Information about the availability of quality health services has been posted in pharmacies and shops in the area.</a:t>
                      </a: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No process criterion.</a:t>
                      </a:r>
                      <a:endParaRPr kumimoji="0" lang="en-US" sz="1200" b="0" i="0" u="none" strike="noStrike" cap="none" normalizeH="0" baseline="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65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Information about the availability of quality health services has been provided in the mass media.</a:t>
                      </a: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cs typeface="Arial" charset="0"/>
                        </a:rPr>
                        <a:t>No process criterion.</a:t>
                      </a:r>
                      <a:endParaRPr kumimoji="0" lang="en-US" sz="1200" b="0" i="0" u="none" strike="noStrike" cap="none" normalizeH="0" baseline="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cs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B1789F6B-EA17-46B5-A8A7-DADC8391B971}"/>
              </a:ext>
            </a:extLst>
          </p:cNvPr>
          <p:cNvSpPr>
            <a:spLocks noChangeArrowheads="1"/>
          </p:cNvSpPr>
          <p:nvPr/>
        </p:nvSpPr>
        <p:spPr bwMode="auto">
          <a:xfrm>
            <a:off x="1214438" y="2286000"/>
            <a:ext cx="60721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8. Identify the actions to be taken at national, district and local levels for the criteria to be achieved</a:t>
            </a:r>
          </a:p>
          <a:p>
            <a:pPr eaLnBrk="1" hangingPunct="1"/>
            <a:endParaRPr lang="en-US" altLang="nl-NL"/>
          </a:p>
          <a:p>
            <a:pPr eaLnBrk="1" hangingPunct="1"/>
            <a:r>
              <a:rPr lang="en-US" altLang="nl-NL"/>
              <a:t>What needs to be done at the national, district and local levels to ensure that health service provision meets the specified quality?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216AC6BE-4BA2-436A-BA7F-F1B205EE27C8}"/>
              </a:ext>
            </a:extLst>
          </p:cNvPr>
          <p:cNvSpPr>
            <a:spLocks noChangeArrowheads="1"/>
          </p:cNvSpPr>
          <p:nvPr/>
        </p:nvSpPr>
        <p:spPr bwMode="auto">
          <a:xfrm>
            <a:off x="468313" y="333375"/>
            <a:ext cx="8458200" cy="6191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10000"/>
              </a:lnSpc>
            </a:pPr>
            <a:endParaRPr lang="nl-NL" altLang="nl-NL" sz="2400">
              <a:latin typeface="Times New Roman" panose="02020603050405020304" pitchFamily="18" charset="0"/>
            </a:endParaRPr>
          </a:p>
        </p:txBody>
      </p:sp>
      <p:grpSp>
        <p:nvGrpSpPr>
          <p:cNvPr id="21507" name="Group 3">
            <a:extLst>
              <a:ext uri="{FF2B5EF4-FFF2-40B4-BE49-F238E27FC236}">
                <a16:creationId xmlns:a16="http://schemas.microsoft.com/office/drawing/2014/main" id="{55ECEDD5-61AE-4C4B-B66A-EED2328E1A7B}"/>
              </a:ext>
            </a:extLst>
          </p:cNvPr>
          <p:cNvGrpSpPr>
            <a:grpSpLocks/>
          </p:cNvGrpSpPr>
          <p:nvPr/>
        </p:nvGrpSpPr>
        <p:grpSpPr bwMode="auto">
          <a:xfrm>
            <a:off x="401638" y="1524000"/>
            <a:ext cx="8267700" cy="1169988"/>
            <a:chOff x="313" y="948"/>
            <a:chExt cx="5208" cy="737"/>
          </a:xfrm>
        </p:grpSpPr>
        <p:sp>
          <p:nvSpPr>
            <p:cNvPr id="21527" name="Rectangle 4">
              <a:extLst>
                <a:ext uri="{FF2B5EF4-FFF2-40B4-BE49-F238E27FC236}">
                  <a16:creationId xmlns:a16="http://schemas.microsoft.com/office/drawing/2014/main" id="{B78F7316-4E41-491F-BDDB-C952F333FE63}"/>
                </a:ext>
              </a:extLst>
            </p:cNvPr>
            <p:cNvSpPr>
              <a:spLocks noChangeArrowheads="1"/>
            </p:cNvSpPr>
            <p:nvPr/>
          </p:nvSpPr>
          <p:spPr bwMode="auto">
            <a:xfrm>
              <a:off x="313" y="1076"/>
              <a:ext cx="2267" cy="60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grpSp>
          <p:nvGrpSpPr>
            <p:cNvPr id="21528" name="Group 5">
              <a:extLst>
                <a:ext uri="{FF2B5EF4-FFF2-40B4-BE49-F238E27FC236}">
                  <a16:creationId xmlns:a16="http://schemas.microsoft.com/office/drawing/2014/main" id="{FF41FE28-686D-436F-9C3F-FD2E9AEC4EB5}"/>
                </a:ext>
              </a:extLst>
            </p:cNvPr>
            <p:cNvGrpSpPr>
              <a:grpSpLocks/>
            </p:cNvGrpSpPr>
            <p:nvPr/>
          </p:nvGrpSpPr>
          <p:grpSpPr bwMode="auto">
            <a:xfrm>
              <a:off x="764" y="1213"/>
              <a:ext cx="1124" cy="334"/>
              <a:chOff x="1220" y="1324"/>
              <a:chExt cx="1124" cy="334"/>
            </a:xfrm>
          </p:grpSpPr>
          <p:sp>
            <p:nvSpPr>
              <p:cNvPr id="21530" name="Rectangle 6">
                <a:extLst>
                  <a:ext uri="{FF2B5EF4-FFF2-40B4-BE49-F238E27FC236}">
                    <a16:creationId xmlns:a16="http://schemas.microsoft.com/office/drawing/2014/main" id="{FF1538E6-78CE-43D8-9D35-DFE23687C87F}"/>
                  </a:ext>
                </a:extLst>
              </p:cNvPr>
              <p:cNvSpPr>
                <a:spLocks noChangeArrowheads="1"/>
              </p:cNvSpPr>
              <p:nvPr/>
            </p:nvSpPr>
            <p:spPr bwMode="auto">
              <a:xfrm>
                <a:off x="1220" y="1324"/>
                <a:ext cx="112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400" b="1">
                    <a:solidFill>
                      <a:schemeClr val="bg1"/>
                    </a:solidFill>
                    <a:latin typeface="Times New Roman" panose="02020603050405020304" pitchFamily="18" charset="0"/>
                  </a:rPr>
                  <a:t>National level</a:t>
                </a:r>
                <a:endParaRPr lang="en-GB" altLang="nl-NL" sz="2000">
                  <a:latin typeface="Times New Roman" panose="02020603050405020304" pitchFamily="18" charset="0"/>
                </a:endParaRPr>
              </a:p>
            </p:txBody>
          </p:sp>
          <p:sp>
            <p:nvSpPr>
              <p:cNvPr id="21531" name="Rectangle 7">
                <a:extLst>
                  <a:ext uri="{FF2B5EF4-FFF2-40B4-BE49-F238E27FC236}">
                    <a16:creationId xmlns:a16="http://schemas.microsoft.com/office/drawing/2014/main" id="{0DC1E78E-05B8-46F9-AC5A-ED139104E871}"/>
                  </a:ext>
                </a:extLst>
              </p:cNvPr>
              <p:cNvSpPr>
                <a:spLocks noChangeArrowheads="1"/>
              </p:cNvSpPr>
              <p:nvPr/>
            </p:nvSpPr>
            <p:spPr bwMode="auto">
              <a:xfrm>
                <a:off x="1336" y="1466"/>
                <a:ext cx="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l-NL" altLang="nl-NL" sz="2000">
                  <a:latin typeface="Times New Roman" panose="02020603050405020304" pitchFamily="18" charset="0"/>
                </a:endParaRPr>
              </a:p>
            </p:txBody>
          </p:sp>
        </p:grpSp>
        <p:sp>
          <p:nvSpPr>
            <p:cNvPr id="21529" name="Text Box 8">
              <a:extLst>
                <a:ext uri="{FF2B5EF4-FFF2-40B4-BE49-F238E27FC236}">
                  <a16:creationId xmlns:a16="http://schemas.microsoft.com/office/drawing/2014/main" id="{08178780-EC9E-4263-BD20-46AEF8EC78EC}"/>
                </a:ext>
              </a:extLst>
            </p:cNvPr>
            <p:cNvSpPr txBox="1">
              <a:spLocks noChangeArrowheads="1"/>
            </p:cNvSpPr>
            <p:nvPr/>
          </p:nvSpPr>
          <p:spPr bwMode="auto">
            <a:xfrm>
              <a:off x="2844" y="948"/>
              <a:ext cx="2677" cy="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50000"/>
                </a:lnSpc>
                <a:spcBef>
                  <a:spcPct val="50000"/>
                </a:spcBef>
              </a:pPr>
              <a:endParaRPr lang="en-GB" altLang="nl-NL" sz="2000">
                <a:latin typeface="Times New Roman" panose="02020603050405020304" pitchFamily="18" charset="0"/>
              </a:endParaRPr>
            </a:p>
            <a:p>
              <a:pPr>
                <a:lnSpc>
                  <a:spcPct val="50000"/>
                </a:lnSpc>
                <a:spcBef>
                  <a:spcPct val="50000"/>
                </a:spcBef>
                <a:buFontTx/>
                <a:buChar char="•"/>
              </a:pPr>
              <a:r>
                <a:rPr lang="en-GB" altLang="nl-NL"/>
                <a:t>Providing directions</a:t>
              </a:r>
            </a:p>
            <a:p>
              <a:pPr>
                <a:lnSpc>
                  <a:spcPct val="50000"/>
                </a:lnSpc>
                <a:spcBef>
                  <a:spcPct val="50000"/>
                </a:spcBef>
                <a:buFontTx/>
                <a:buChar char="•"/>
              </a:pPr>
              <a:r>
                <a:rPr lang="en-GB" altLang="nl-NL"/>
                <a:t>Providing methods &amp; tools</a:t>
              </a:r>
            </a:p>
            <a:p>
              <a:pPr>
                <a:lnSpc>
                  <a:spcPct val="50000"/>
                </a:lnSpc>
                <a:spcBef>
                  <a:spcPct val="50000"/>
                </a:spcBef>
                <a:buFontTx/>
                <a:buChar char="•"/>
              </a:pPr>
              <a:r>
                <a:rPr lang="en-GB" altLang="nl-NL"/>
                <a:t>Providing human &amp; material support</a:t>
              </a:r>
              <a:endParaRPr lang="en-GB" altLang="nl-NL" sz="2000">
                <a:latin typeface="Times New Roman" panose="02020603050405020304" pitchFamily="18" charset="0"/>
              </a:endParaRPr>
            </a:p>
          </p:txBody>
        </p:sp>
      </p:grpSp>
      <p:grpSp>
        <p:nvGrpSpPr>
          <p:cNvPr id="21508" name="Group 9">
            <a:extLst>
              <a:ext uri="{FF2B5EF4-FFF2-40B4-BE49-F238E27FC236}">
                <a16:creationId xmlns:a16="http://schemas.microsoft.com/office/drawing/2014/main" id="{247D7868-6DEF-458D-B680-D162CF491EA3}"/>
              </a:ext>
            </a:extLst>
          </p:cNvPr>
          <p:cNvGrpSpPr>
            <a:grpSpLocks/>
          </p:cNvGrpSpPr>
          <p:nvPr/>
        </p:nvGrpSpPr>
        <p:grpSpPr bwMode="auto">
          <a:xfrm>
            <a:off x="400050" y="2647950"/>
            <a:ext cx="8383588" cy="1709738"/>
            <a:chOff x="252" y="1512"/>
            <a:chExt cx="5281" cy="1077"/>
          </a:xfrm>
        </p:grpSpPr>
        <p:sp>
          <p:nvSpPr>
            <p:cNvPr id="21522" name="Rectangle 10">
              <a:extLst>
                <a:ext uri="{FF2B5EF4-FFF2-40B4-BE49-F238E27FC236}">
                  <a16:creationId xmlns:a16="http://schemas.microsoft.com/office/drawing/2014/main" id="{A6F0489B-E32F-417A-A20B-A4C567842071}"/>
                </a:ext>
              </a:extLst>
            </p:cNvPr>
            <p:cNvSpPr>
              <a:spLocks noChangeArrowheads="1"/>
            </p:cNvSpPr>
            <p:nvPr/>
          </p:nvSpPr>
          <p:spPr bwMode="auto">
            <a:xfrm>
              <a:off x="252" y="1765"/>
              <a:ext cx="2271" cy="611"/>
            </a:xfrm>
            <a:prstGeom prst="rect">
              <a:avLst/>
            </a:prstGeom>
            <a:solidFill>
              <a:srgbClr val="0000FF"/>
            </a:solidFill>
            <a:ln w="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grpSp>
          <p:nvGrpSpPr>
            <p:cNvPr id="21523" name="Group 11">
              <a:extLst>
                <a:ext uri="{FF2B5EF4-FFF2-40B4-BE49-F238E27FC236}">
                  <a16:creationId xmlns:a16="http://schemas.microsoft.com/office/drawing/2014/main" id="{1D6BB4BC-E02D-4DCF-93DC-AF55AB3F3869}"/>
                </a:ext>
              </a:extLst>
            </p:cNvPr>
            <p:cNvGrpSpPr>
              <a:grpSpLocks/>
            </p:cNvGrpSpPr>
            <p:nvPr/>
          </p:nvGrpSpPr>
          <p:grpSpPr bwMode="auto">
            <a:xfrm>
              <a:off x="752" y="1903"/>
              <a:ext cx="949" cy="334"/>
              <a:chOff x="1220" y="2022"/>
              <a:chExt cx="949" cy="334"/>
            </a:xfrm>
          </p:grpSpPr>
          <p:sp>
            <p:nvSpPr>
              <p:cNvPr id="21525" name="Rectangle 12">
                <a:extLst>
                  <a:ext uri="{FF2B5EF4-FFF2-40B4-BE49-F238E27FC236}">
                    <a16:creationId xmlns:a16="http://schemas.microsoft.com/office/drawing/2014/main" id="{C9831856-3E4F-4BBD-A41A-2898AD2CFB7F}"/>
                  </a:ext>
                </a:extLst>
              </p:cNvPr>
              <p:cNvSpPr>
                <a:spLocks noChangeArrowheads="1"/>
              </p:cNvSpPr>
              <p:nvPr/>
            </p:nvSpPr>
            <p:spPr bwMode="auto">
              <a:xfrm>
                <a:off x="1220" y="2022"/>
                <a:ext cx="94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000" b="1">
                    <a:solidFill>
                      <a:srgbClr val="FFFFFF"/>
                    </a:solidFill>
                  </a:rPr>
                  <a:t>District level</a:t>
                </a:r>
                <a:endParaRPr lang="en-GB" altLang="nl-NL" sz="2000"/>
              </a:p>
            </p:txBody>
          </p:sp>
          <p:sp>
            <p:nvSpPr>
              <p:cNvPr id="21526" name="Rectangle 13">
                <a:extLst>
                  <a:ext uri="{FF2B5EF4-FFF2-40B4-BE49-F238E27FC236}">
                    <a16:creationId xmlns:a16="http://schemas.microsoft.com/office/drawing/2014/main" id="{3AF30E10-1A85-4098-B26D-B9AD357BC2A3}"/>
                  </a:ext>
                </a:extLst>
              </p:cNvPr>
              <p:cNvSpPr>
                <a:spLocks noChangeArrowheads="1"/>
              </p:cNvSpPr>
              <p:nvPr/>
            </p:nvSpPr>
            <p:spPr bwMode="auto">
              <a:xfrm>
                <a:off x="1455" y="2164"/>
                <a:ext cx="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l-NL" altLang="nl-NL" sz="2000"/>
              </a:p>
            </p:txBody>
          </p:sp>
        </p:grpSp>
        <p:sp>
          <p:nvSpPr>
            <p:cNvPr id="21524" name="Text Box 14">
              <a:extLst>
                <a:ext uri="{FF2B5EF4-FFF2-40B4-BE49-F238E27FC236}">
                  <a16:creationId xmlns:a16="http://schemas.microsoft.com/office/drawing/2014/main" id="{EFA95B92-3B21-4E03-A4E2-B3CC1F95A573}"/>
                </a:ext>
              </a:extLst>
            </p:cNvPr>
            <p:cNvSpPr txBox="1">
              <a:spLocks noChangeArrowheads="1"/>
            </p:cNvSpPr>
            <p:nvPr/>
          </p:nvSpPr>
          <p:spPr bwMode="auto">
            <a:xfrm>
              <a:off x="2856" y="1512"/>
              <a:ext cx="2677" cy="1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80000"/>
                </a:lnSpc>
                <a:spcBef>
                  <a:spcPct val="50000"/>
                </a:spcBef>
              </a:pPr>
              <a:endParaRPr lang="en-GB" altLang="nl-NL" sz="2000"/>
            </a:p>
            <a:p>
              <a:pPr>
                <a:lnSpc>
                  <a:spcPct val="80000"/>
                </a:lnSpc>
                <a:spcBef>
                  <a:spcPct val="50000"/>
                </a:spcBef>
                <a:buFontTx/>
                <a:buChar char="•"/>
              </a:pPr>
              <a:r>
                <a:rPr lang="en-GB" altLang="nl-NL" sz="1600" b="1"/>
                <a:t>Acting as a bridge between the national level &amp; the district</a:t>
              </a:r>
            </a:p>
            <a:p>
              <a:pPr>
                <a:lnSpc>
                  <a:spcPct val="80000"/>
                </a:lnSpc>
                <a:spcBef>
                  <a:spcPct val="50000"/>
                </a:spcBef>
                <a:buFontTx/>
                <a:buChar char="•"/>
              </a:pPr>
              <a:r>
                <a:rPr lang="en-GB" altLang="nl-NL" sz="1600" b="1"/>
                <a:t>Playing a facilitating role in the district</a:t>
              </a:r>
            </a:p>
            <a:p>
              <a:pPr>
                <a:lnSpc>
                  <a:spcPct val="80000"/>
                </a:lnSpc>
                <a:spcBef>
                  <a:spcPct val="50000"/>
                </a:spcBef>
                <a:buFontTx/>
                <a:buChar char="•"/>
              </a:pPr>
              <a:r>
                <a:rPr lang="en-GB" altLang="nl-NL" sz="1600" b="1"/>
                <a:t>Supporting the service delivery points</a:t>
              </a:r>
            </a:p>
            <a:p>
              <a:pPr>
                <a:lnSpc>
                  <a:spcPct val="80000"/>
                </a:lnSpc>
                <a:spcBef>
                  <a:spcPct val="50000"/>
                </a:spcBef>
                <a:buFontTx/>
                <a:buChar char="•"/>
              </a:pPr>
              <a:r>
                <a:rPr lang="en-GB" altLang="nl-NL" sz="1600" b="1"/>
                <a:t>Supporting community action</a:t>
              </a:r>
            </a:p>
          </p:txBody>
        </p:sp>
      </p:grpSp>
      <p:grpSp>
        <p:nvGrpSpPr>
          <p:cNvPr id="21509" name="Group 15">
            <a:extLst>
              <a:ext uri="{FF2B5EF4-FFF2-40B4-BE49-F238E27FC236}">
                <a16:creationId xmlns:a16="http://schemas.microsoft.com/office/drawing/2014/main" id="{993B9461-26C2-41EF-BC1B-4EBCAC0BD5F4}"/>
              </a:ext>
            </a:extLst>
          </p:cNvPr>
          <p:cNvGrpSpPr>
            <a:grpSpLocks/>
          </p:cNvGrpSpPr>
          <p:nvPr/>
        </p:nvGrpSpPr>
        <p:grpSpPr bwMode="auto">
          <a:xfrm>
            <a:off x="395288" y="3933825"/>
            <a:ext cx="8383587" cy="1246188"/>
            <a:chOff x="252" y="2388"/>
            <a:chExt cx="5281" cy="785"/>
          </a:xfrm>
        </p:grpSpPr>
        <p:sp>
          <p:nvSpPr>
            <p:cNvPr id="21516" name="Rectangle 16">
              <a:extLst>
                <a:ext uri="{FF2B5EF4-FFF2-40B4-BE49-F238E27FC236}">
                  <a16:creationId xmlns:a16="http://schemas.microsoft.com/office/drawing/2014/main" id="{CCF1D75D-1CF8-44A8-BF23-E60E83DB5AA2}"/>
                </a:ext>
              </a:extLst>
            </p:cNvPr>
            <p:cNvSpPr>
              <a:spLocks noChangeArrowheads="1"/>
            </p:cNvSpPr>
            <p:nvPr/>
          </p:nvSpPr>
          <p:spPr bwMode="auto">
            <a:xfrm>
              <a:off x="252" y="2564"/>
              <a:ext cx="2267" cy="609"/>
            </a:xfrm>
            <a:prstGeom prst="rect">
              <a:avLst/>
            </a:prstGeom>
            <a:solidFill>
              <a:srgbClr val="00C500"/>
            </a:solidFill>
            <a:ln w="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grpSp>
          <p:nvGrpSpPr>
            <p:cNvPr id="21517" name="Group 17">
              <a:extLst>
                <a:ext uri="{FF2B5EF4-FFF2-40B4-BE49-F238E27FC236}">
                  <a16:creationId xmlns:a16="http://schemas.microsoft.com/office/drawing/2014/main" id="{5F664EE6-9C63-4A00-B5A6-8480D10833B6}"/>
                </a:ext>
              </a:extLst>
            </p:cNvPr>
            <p:cNvGrpSpPr>
              <a:grpSpLocks/>
            </p:cNvGrpSpPr>
            <p:nvPr/>
          </p:nvGrpSpPr>
          <p:grpSpPr bwMode="auto">
            <a:xfrm>
              <a:off x="687" y="2630"/>
              <a:ext cx="1191" cy="477"/>
              <a:chOff x="1167" y="2738"/>
              <a:chExt cx="1191" cy="477"/>
            </a:xfrm>
          </p:grpSpPr>
          <p:sp>
            <p:nvSpPr>
              <p:cNvPr id="21519" name="Rectangle 18">
                <a:extLst>
                  <a:ext uri="{FF2B5EF4-FFF2-40B4-BE49-F238E27FC236}">
                    <a16:creationId xmlns:a16="http://schemas.microsoft.com/office/drawing/2014/main" id="{D493BAE5-72C6-429E-A551-042AD551E92F}"/>
                  </a:ext>
                </a:extLst>
              </p:cNvPr>
              <p:cNvSpPr>
                <a:spLocks noChangeArrowheads="1"/>
              </p:cNvSpPr>
              <p:nvPr/>
            </p:nvSpPr>
            <p:spPr bwMode="auto">
              <a:xfrm>
                <a:off x="1167" y="2738"/>
                <a:ext cx="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l-NL" altLang="nl-NL" sz="2000"/>
              </a:p>
            </p:txBody>
          </p:sp>
          <p:sp>
            <p:nvSpPr>
              <p:cNvPr id="21520" name="Rectangle 19">
                <a:extLst>
                  <a:ext uri="{FF2B5EF4-FFF2-40B4-BE49-F238E27FC236}">
                    <a16:creationId xmlns:a16="http://schemas.microsoft.com/office/drawing/2014/main" id="{6E66191E-A053-4029-8D80-C68EACE439D4}"/>
                  </a:ext>
                </a:extLst>
              </p:cNvPr>
              <p:cNvSpPr>
                <a:spLocks noChangeArrowheads="1"/>
              </p:cNvSpPr>
              <p:nvPr/>
            </p:nvSpPr>
            <p:spPr bwMode="auto">
              <a:xfrm>
                <a:off x="1541" y="2880"/>
                <a:ext cx="81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nl-NL" sz="2000" b="1">
                    <a:solidFill>
                      <a:schemeClr val="bg1"/>
                    </a:solidFill>
                  </a:rPr>
                  <a:t>Local level</a:t>
                </a:r>
              </a:p>
            </p:txBody>
          </p:sp>
          <p:sp>
            <p:nvSpPr>
              <p:cNvPr id="21521" name="Rectangle 20">
                <a:extLst>
                  <a:ext uri="{FF2B5EF4-FFF2-40B4-BE49-F238E27FC236}">
                    <a16:creationId xmlns:a16="http://schemas.microsoft.com/office/drawing/2014/main" id="{42284E3E-C887-4D82-B2D9-3E68DD3E97CD}"/>
                  </a:ext>
                </a:extLst>
              </p:cNvPr>
              <p:cNvSpPr>
                <a:spLocks noChangeArrowheads="1"/>
              </p:cNvSpPr>
              <p:nvPr/>
            </p:nvSpPr>
            <p:spPr bwMode="auto">
              <a:xfrm>
                <a:off x="1434" y="3023"/>
                <a:ext cx="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l-NL" altLang="nl-NL" sz="2000"/>
              </a:p>
            </p:txBody>
          </p:sp>
        </p:grpSp>
        <p:sp>
          <p:nvSpPr>
            <p:cNvPr id="21518" name="Text Box 21">
              <a:extLst>
                <a:ext uri="{FF2B5EF4-FFF2-40B4-BE49-F238E27FC236}">
                  <a16:creationId xmlns:a16="http://schemas.microsoft.com/office/drawing/2014/main" id="{0D27451B-1098-443D-AA17-447748F6BDAD}"/>
                </a:ext>
              </a:extLst>
            </p:cNvPr>
            <p:cNvSpPr txBox="1">
              <a:spLocks noChangeArrowheads="1"/>
            </p:cNvSpPr>
            <p:nvPr/>
          </p:nvSpPr>
          <p:spPr bwMode="auto">
            <a:xfrm>
              <a:off x="2856" y="2388"/>
              <a:ext cx="2677" cy="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80000"/>
                </a:lnSpc>
                <a:spcBef>
                  <a:spcPct val="50000"/>
                </a:spcBef>
              </a:pPr>
              <a:endParaRPr lang="en-GB" altLang="nl-NL" sz="2000"/>
            </a:p>
            <a:p>
              <a:pPr>
                <a:lnSpc>
                  <a:spcPct val="80000"/>
                </a:lnSpc>
                <a:spcBef>
                  <a:spcPct val="50000"/>
                </a:spcBef>
              </a:pPr>
              <a:endParaRPr lang="en-GB" altLang="nl-NL" sz="2000">
                <a:solidFill>
                  <a:srgbClr val="FF0000"/>
                </a:solidFill>
              </a:endParaRPr>
            </a:p>
            <a:p>
              <a:pPr>
                <a:lnSpc>
                  <a:spcPct val="80000"/>
                </a:lnSpc>
                <a:spcBef>
                  <a:spcPct val="50000"/>
                </a:spcBef>
              </a:pPr>
              <a:endParaRPr lang="en-GB" altLang="nl-NL" sz="2000">
                <a:solidFill>
                  <a:srgbClr val="FF0000"/>
                </a:solidFill>
              </a:endParaRPr>
            </a:p>
          </p:txBody>
        </p:sp>
      </p:grpSp>
      <p:sp>
        <p:nvSpPr>
          <p:cNvPr id="21510" name="Text Box 22">
            <a:extLst>
              <a:ext uri="{FF2B5EF4-FFF2-40B4-BE49-F238E27FC236}">
                <a16:creationId xmlns:a16="http://schemas.microsoft.com/office/drawing/2014/main" id="{583C087E-5D4D-4A53-B95E-253C492AC427}"/>
              </a:ext>
            </a:extLst>
          </p:cNvPr>
          <p:cNvSpPr txBox="1">
            <a:spLocks noChangeArrowheads="1"/>
          </p:cNvSpPr>
          <p:nvPr/>
        </p:nvSpPr>
        <p:spPr bwMode="auto">
          <a:xfrm>
            <a:off x="0" y="298450"/>
            <a:ext cx="9144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n-GB" altLang="nl-NL" sz="3600"/>
              <a:t>Different but complementary actions at national, district &amp; local levels.</a:t>
            </a:r>
          </a:p>
        </p:txBody>
      </p:sp>
      <p:sp>
        <p:nvSpPr>
          <p:cNvPr id="21511" name="Text Box 23">
            <a:extLst>
              <a:ext uri="{FF2B5EF4-FFF2-40B4-BE49-F238E27FC236}">
                <a16:creationId xmlns:a16="http://schemas.microsoft.com/office/drawing/2014/main" id="{A690BE81-8E21-4072-8E61-2C234DAD03E9}"/>
              </a:ext>
            </a:extLst>
          </p:cNvPr>
          <p:cNvSpPr txBox="1">
            <a:spLocks noChangeArrowheads="1"/>
          </p:cNvSpPr>
          <p:nvPr/>
        </p:nvSpPr>
        <p:spPr bwMode="auto">
          <a:xfrm>
            <a:off x="4708525" y="4948238"/>
            <a:ext cx="2635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50000"/>
              </a:lnSpc>
              <a:spcBef>
                <a:spcPct val="50000"/>
              </a:spcBef>
              <a:buFontTx/>
              <a:buChar char="•"/>
            </a:pPr>
            <a:endParaRPr lang="nl-NL" altLang="nl-NL">
              <a:solidFill>
                <a:srgbClr val="FF0000"/>
              </a:solidFill>
            </a:endParaRPr>
          </a:p>
        </p:txBody>
      </p:sp>
      <p:sp>
        <p:nvSpPr>
          <p:cNvPr id="21512" name="Text Box 24">
            <a:extLst>
              <a:ext uri="{FF2B5EF4-FFF2-40B4-BE49-F238E27FC236}">
                <a16:creationId xmlns:a16="http://schemas.microsoft.com/office/drawing/2014/main" id="{FB377A14-5448-4F71-B679-3877E1E233AB}"/>
              </a:ext>
            </a:extLst>
          </p:cNvPr>
          <p:cNvSpPr txBox="1">
            <a:spLocks noChangeArrowheads="1"/>
          </p:cNvSpPr>
          <p:nvPr/>
        </p:nvSpPr>
        <p:spPr bwMode="auto">
          <a:xfrm>
            <a:off x="5165725" y="48418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l-NL" altLang="nl-NL" sz="2400">
              <a:latin typeface="Times New Roman" panose="02020603050405020304" pitchFamily="18" charset="0"/>
            </a:endParaRPr>
          </a:p>
        </p:txBody>
      </p:sp>
      <p:graphicFrame>
        <p:nvGraphicFramePr>
          <p:cNvPr id="21513" name="Object 25">
            <a:extLst>
              <a:ext uri="{FF2B5EF4-FFF2-40B4-BE49-F238E27FC236}">
                <a16:creationId xmlns:a16="http://schemas.microsoft.com/office/drawing/2014/main" id="{E4026599-A185-458E-AE71-56952E52D680}"/>
              </a:ext>
            </a:extLst>
          </p:cNvPr>
          <p:cNvGraphicFramePr>
            <a:graphicFrameLocks noChangeAspect="1"/>
          </p:cNvGraphicFramePr>
          <p:nvPr/>
        </p:nvGraphicFramePr>
        <p:xfrm>
          <a:off x="4800600" y="4557713"/>
          <a:ext cx="3124200" cy="1943100"/>
        </p:xfrm>
        <a:graphic>
          <a:graphicData uri="http://schemas.openxmlformats.org/presentationml/2006/ole">
            <mc:AlternateContent xmlns:mc="http://schemas.openxmlformats.org/markup-compatibility/2006">
              <mc:Choice xmlns:v="urn:schemas-microsoft-com:vml" Requires="v">
                <p:oleObj spid="_x0000_s21532" name="Clip" r:id="rId4" imgW="2924269" imgH="2192448" progId="MS_ClipArt_Gallery.5">
                  <p:embed/>
                </p:oleObj>
              </mc:Choice>
              <mc:Fallback>
                <p:oleObj name="Clip" r:id="rId4" imgW="2924269" imgH="2192448" progId="MS_ClipArt_Gallery.5">
                  <p:embed/>
                  <p:pic>
                    <p:nvPicPr>
                      <p:cNvPr id="0" name="Object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4557713"/>
                        <a:ext cx="3124200" cy="194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14" name="AutoShape 26">
            <a:extLst>
              <a:ext uri="{FF2B5EF4-FFF2-40B4-BE49-F238E27FC236}">
                <a16:creationId xmlns:a16="http://schemas.microsoft.com/office/drawing/2014/main" id="{1D736A20-0C8B-4345-A93D-AED0025E10D8}"/>
              </a:ext>
            </a:extLst>
          </p:cNvPr>
          <p:cNvSpPr>
            <a:spLocks/>
          </p:cNvSpPr>
          <p:nvPr/>
        </p:nvSpPr>
        <p:spPr bwMode="auto">
          <a:xfrm>
            <a:off x="4211638" y="2997200"/>
            <a:ext cx="296862" cy="1346200"/>
          </a:xfrm>
          <a:prstGeom prst="leftBrace">
            <a:avLst>
              <a:gd name="adj1" fmla="val 3779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
        <p:nvSpPr>
          <p:cNvPr id="21515" name="AutoShape 27">
            <a:extLst>
              <a:ext uri="{FF2B5EF4-FFF2-40B4-BE49-F238E27FC236}">
                <a16:creationId xmlns:a16="http://schemas.microsoft.com/office/drawing/2014/main" id="{7825E48B-67D9-4179-84C2-206AD2C88C3C}"/>
              </a:ext>
            </a:extLst>
          </p:cNvPr>
          <p:cNvSpPr>
            <a:spLocks/>
          </p:cNvSpPr>
          <p:nvPr/>
        </p:nvSpPr>
        <p:spPr bwMode="auto">
          <a:xfrm>
            <a:off x="4140200" y="1700213"/>
            <a:ext cx="152400" cy="914400"/>
          </a:xfrm>
          <a:prstGeom prst="leftBrace">
            <a:avLst>
              <a:gd name="adj1" fmla="val 50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7310" name="Group 110">
            <a:extLst>
              <a:ext uri="{FF2B5EF4-FFF2-40B4-BE49-F238E27FC236}">
                <a16:creationId xmlns:a16="http://schemas.microsoft.com/office/drawing/2014/main" id="{DF7E7E40-8E79-493A-8E3C-E4375BFE5C77}"/>
              </a:ext>
            </a:extLst>
          </p:cNvPr>
          <p:cNvGraphicFramePr>
            <a:graphicFrameLocks noGrp="1"/>
          </p:cNvGraphicFramePr>
          <p:nvPr/>
        </p:nvGraphicFramePr>
        <p:xfrm>
          <a:off x="857250" y="1214438"/>
          <a:ext cx="7488238" cy="5514975"/>
        </p:xfrm>
        <a:graphic>
          <a:graphicData uri="http://schemas.openxmlformats.org/drawingml/2006/table">
            <a:tbl>
              <a:tblPr/>
              <a:tblGrid>
                <a:gridCol w="2757488">
                  <a:extLst>
                    <a:ext uri="{9D8B030D-6E8A-4147-A177-3AD203B41FA5}">
                      <a16:colId xmlns:a16="http://schemas.microsoft.com/office/drawing/2014/main" val="20000"/>
                    </a:ext>
                  </a:extLst>
                </a:gridCol>
                <a:gridCol w="1577975">
                  <a:extLst>
                    <a:ext uri="{9D8B030D-6E8A-4147-A177-3AD203B41FA5}">
                      <a16:colId xmlns:a16="http://schemas.microsoft.com/office/drawing/2014/main" val="20001"/>
                    </a:ext>
                  </a:extLst>
                </a:gridCol>
                <a:gridCol w="1511300">
                  <a:extLst>
                    <a:ext uri="{9D8B030D-6E8A-4147-A177-3AD203B41FA5}">
                      <a16:colId xmlns:a16="http://schemas.microsoft.com/office/drawing/2014/main" val="20002"/>
                    </a:ext>
                  </a:extLst>
                </a:gridCol>
                <a:gridCol w="1641475">
                  <a:extLst>
                    <a:ext uri="{9D8B030D-6E8A-4147-A177-3AD203B41FA5}">
                      <a16:colId xmlns:a16="http://schemas.microsoft.com/office/drawing/2014/main" val="20003"/>
                    </a:ext>
                  </a:extLst>
                </a:gridCol>
              </a:tblGrid>
              <a:tr h="5181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outerShdw blurRad="38100" dist="38100" dir="2700000" algn="tl">
                            <a:srgbClr val="C0C0C0"/>
                          </a:outerShdw>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outerShdw blurRad="38100" dist="38100" dir="2700000" algn="tl">
                              <a:srgbClr val="C0C0C0"/>
                            </a:outerShdw>
                          </a:effectLst>
                          <a:latin typeface="Arial" charset="0"/>
                          <a:cs typeface="Arial" charset="0"/>
                        </a:rPr>
                        <a:t>Service Delivery Points</a:t>
                      </a:r>
                      <a:endParaRPr kumimoji="0" lang="en-US" sz="1400" b="1" i="0" u="none" strike="noStrike" cap="none" normalizeH="0" baseline="0">
                        <a:ln>
                          <a:noFill/>
                        </a:ln>
                        <a:solidFill>
                          <a:schemeClr val="tx1"/>
                        </a:solidFill>
                        <a:effectLst>
                          <a:outerShdw blurRad="38100" dist="38100" dir="2700000" algn="tl">
                            <a:srgbClr val="C0C0C0"/>
                          </a:outerShdw>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District Level</a:t>
                      </a:r>
                      <a:endParaRPr kumimoji="0" lang="en-US" sz="14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National or state level</a:t>
                      </a:r>
                      <a:endParaRPr kumimoji="0" lang="en-US" sz="14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0" i="0" u="none" strike="noStrike" cap="none" normalizeH="0" baseline="0">
                          <a:ln>
                            <a:noFill/>
                          </a:ln>
                          <a:solidFill>
                            <a:schemeClr val="tx1"/>
                          </a:solidFill>
                          <a:effectLst/>
                          <a:latin typeface="Arial" charset="0"/>
                          <a:cs typeface="Arial" charset="0"/>
                        </a:rPr>
                        <a:t>INPUT CRITERIA</a:t>
                      </a:r>
                      <a:endParaRPr kumimoji="0" lang="en-US" sz="1400" b="0"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914400" marR="0" lvl="1" indent="-45720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32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SDPs will display a sign board welcoming adolescents &amp; informing them about the availability of quality health services.</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Develop sign board, and put up signs.</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Design sign board.</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321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a:ln>
                            <a:noFill/>
                          </a:ln>
                          <a:solidFill>
                            <a:schemeClr val="tx1"/>
                          </a:solidFill>
                          <a:effectLst/>
                          <a:latin typeface="Arial" charset="0"/>
                          <a:cs typeface="Arial" charset="0"/>
                        </a:rPr>
                        <a:t>A plan is in place for SDP staff to visit educational institutions in the catchment areas to inform adolescents about the availability of quality health services.</a:t>
                      </a:r>
                      <a:endParaRPr kumimoji="0" lang="en-US" sz="900" b="0"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 Map the educational institutions.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Make a plan to visit them.</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 Implement the plan.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Send a letter informing  principals about the initiative.</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914400" marR="0" lvl="1" indent="-45720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778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cs typeface="Arial" charset="0"/>
                        </a:rPr>
                        <a:t>A plan is in place to engage organizations (e.g. NGOs) working with children/adolescents on the street) to inform the adolescents they come into contact with about the availability of quality health services.</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Support and monitor the work of these organizations. </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a:ln>
                            <a:noFill/>
                          </a:ln>
                          <a:solidFill>
                            <a:schemeClr val="tx1"/>
                          </a:solidFill>
                          <a:effectLst/>
                          <a:latin typeface="Arial" charset="0"/>
                          <a:cs typeface="Arial" charset="0"/>
                        </a:rPr>
                        <a:t>Organize meetings to brief organizations which come into contact with adolescents.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106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a:ln>
                            <a:noFill/>
                          </a:ln>
                          <a:solidFill>
                            <a:schemeClr val="tx1"/>
                          </a:solidFill>
                          <a:effectLst/>
                          <a:latin typeface="Arial" charset="0"/>
                          <a:cs typeface="Arial" charset="0"/>
                        </a:rPr>
                        <a:t>A plan is in place to engage local performing groups to provide information about the availability of services through folk media.</a:t>
                      </a:r>
                      <a:r>
                        <a:rPr kumimoji="0" lang="en-GB" sz="900" b="1" i="0" u="none" strike="noStrike" cap="none" normalizeH="0" baseline="0">
                          <a:ln>
                            <a:noFill/>
                          </a:ln>
                          <a:solidFill>
                            <a:schemeClr val="tx1"/>
                          </a:solidFill>
                          <a:effectLst/>
                          <a:latin typeface="Arial" charset="0"/>
                          <a:cs typeface="Arial" charset="0"/>
                        </a:rPr>
                        <a:t>*</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Support and monitor the work of these organizations.</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Identify &amp; engage groups.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 Develop a plan for their performance.</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 Support them in conducting their performances.</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 Develop messages &amp; scripts and have them approved.</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8321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a:ln>
                            <a:noFill/>
                          </a:ln>
                          <a:solidFill>
                            <a:schemeClr val="tx1"/>
                          </a:solidFill>
                          <a:effectLst/>
                          <a:latin typeface="Arial" charset="0"/>
                          <a:cs typeface="Arial" charset="0"/>
                        </a:rPr>
                        <a:t>Information about the availability of quality health services has been posted in pharmacies and shops in the area.</a:t>
                      </a:r>
                      <a:r>
                        <a:rPr kumimoji="0" lang="en-GB" sz="900" b="1" i="0" u="none" strike="noStrike" cap="none" normalizeH="0" baseline="0">
                          <a:ln>
                            <a:noFill/>
                          </a:ln>
                          <a:solidFill>
                            <a:schemeClr val="tx1"/>
                          </a:solidFill>
                          <a:effectLst/>
                          <a:latin typeface="Arial" charset="0"/>
                          <a:cs typeface="Arial" charset="0"/>
                        </a:rPr>
                        <a:t>*</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 Map the pharmacies and shops.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Make a plan to go and post posters.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 Implement the plan. </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Prepare a list of selected pharmacies &amp; shops.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GB" sz="900" b="1" i="0" u="none" strike="noStrike" cap="none" normalizeH="0" baseline="0">
                          <a:ln>
                            <a:noFill/>
                          </a:ln>
                          <a:solidFill>
                            <a:schemeClr val="tx1"/>
                          </a:solidFill>
                          <a:effectLst/>
                          <a:latin typeface="Arial" charset="0"/>
                          <a:cs typeface="Arial" charset="0"/>
                        </a:rPr>
                        <a:t> Send them posters for display.</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 Develop posters and send them to the districts.</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4009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a:ln>
                            <a:noFill/>
                          </a:ln>
                          <a:solidFill>
                            <a:schemeClr val="tx1"/>
                          </a:solidFill>
                          <a:effectLst/>
                          <a:latin typeface="Arial" charset="0"/>
                          <a:cs typeface="Arial" charset="0"/>
                        </a:rPr>
                        <a:t>Information about the availability of quality health services has been provided in the mass media.</a:t>
                      </a:r>
                      <a:r>
                        <a:rPr kumimoji="0" lang="en-GB" sz="900" b="1" i="0" u="none" strike="noStrike" cap="none" normalizeH="0" baseline="0">
                          <a:ln>
                            <a:noFill/>
                          </a:ln>
                          <a:solidFill>
                            <a:schemeClr val="tx1"/>
                          </a:solidFill>
                          <a:effectLst/>
                          <a:latin typeface="Arial" charset="0"/>
                          <a:cs typeface="Arial" charset="0"/>
                        </a:rPr>
                        <a:t>*</a:t>
                      </a:r>
                      <a:endParaRPr kumimoji="0" lang="en-US" sz="900" b="1" i="0" u="none" strike="noStrike" cap="none" normalizeH="0" baseline="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Contribute to mass media programmes If possible)</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 Publicize the availability of quality health services through local mass media.</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 Carry out a mass media campaign.</a:t>
                      </a:r>
                      <a:endParaRPr kumimoji="0" lang="en-US" sz="900" b="1" i="0" u="none" strike="noStrike" cap="none" normalizeH="0" baseline="0">
                        <a:ln>
                          <a:noFill/>
                        </a:ln>
                        <a:solidFill>
                          <a:schemeClr val="tx1"/>
                        </a:solidFill>
                        <a:effectLst/>
                        <a:latin typeface="Arial" charset="0"/>
                        <a:cs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2577" name="Text Box 63">
            <a:extLst>
              <a:ext uri="{FF2B5EF4-FFF2-40B4-BE49-F238E27FC236}">
                <a16:creationId xmlns:a16="http://schemas.microsoft.com/office/drawing/2014/main" id="{5A41D04A-84DB-4475-A7C7-F32F93A1689E}"/>
              </a:ext>
            </a:extLst>
          </p:cNvPr>
          <p:cNvSpPr txBox="1">
            <a:spLocks noChangeArrowheads="1"/>
          </p:cNvSpPr>
          <p:nvPr/>
        </p:nvSpPr>
        <p:spPr bwMode="auto">
          <a:xfrm>
            <a:off x="179388" y="71438"/>
            <a:ext cx="87852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2400" b="1"/>
              <a:t>Example from India: Actions needed to achieve criteria – 1. </a:t>
            </a:r>
            <a:r>
              <a:rPr lang="en-GB" altLang="nl-NL" b="1"/>
              <a:t>Standard # 3. Adolescents are well informed about the availability of quality health services from Service Delivery Points. </a:t>
            </a:r>
            <a:endParaRPr lang="en-US" altLang="nl-NL"/>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8294" name="Group 70">
            <a:extLst>
              <a:ext uri="{FF2B5EF4-FFF2-40B4-BE49-F238E27FC236}">
                <a16:creationId xmlns:a16="http://schemas.microsoft.com/office/drawing/2014/main" id="{2A2436F1-C0C1-4BE9-BB29-E01ED55C5847}"/>
              </a:ext>
            </a:extLst>
          </p:cNvPr>
          <p:cNvGraphicFramePr>
            <a:graphicFrameLocks noGrp="1"/>
          </p:cNvGraphicFramePr>
          <p:nvPr/>
        </p:nvGraphicFramePr>
        <p:xfrm>
          <a:off x="1143000" y="1484313"/>
          <a:ext cx="7056438" cy="4081462"/>
        </p:xfrm>
        <a:graphic>
          <a:graphicData uri="http://schemas.openxmlformats.org/drawingml/2006/table">
            <a:tbl>
              <a:tblPr/>
              <a:tblGrid>
                <a:gridCol w="2822575">
                  <a:extLst>
                    <a:ext uri="{9D8B030D-6E8A-4147-A177-3AD203B41FA5}">
                      <a16:colId xmlns:a16="http://schemas.microsoft.com/office/drawing/2014/main" val="20000"/>
                    </a:ext>
                  </a:extLst>
                </a:gridCol>
                <a:gridCol w="1612900">
                  <a:extLst>
                    <a:ext uri="{9D8B030D-6E8A-4147-A177-3AD203B41FA5}">
                      <a16:colId xmlns:a16="http://schemas.microsoft.com/office/drawing/2014/main" val="20001"/>
                    </a:ext>
                  </a:extLst>
                </a:gridCol>
                <a:gridCol w="1546225">
                  <a:extLst>
                    <a:ext uri="{9D8B030D-6E8A-4147-A177-3AD203B41FA5}">
                      <a16:colId xmlns:a16="http://schemas.microsoft.com/office/drawing/2014/main" val="20002"/>
                    </a:ext>
                  </a:extLst>
                </a:gridCol>
                <a:gridCol w="1074738">
                  <a:extLst>
                    <a:ext uri="{9D8B030D-6E8A-4147-A177-3AD203B41FA5}">
                      <a16:colId xmlns:a16="http://schemas.microsoft.com/office/drawing/2014/main" val="20003"/>
                    </a:ext>
                  </a:extLst>
                </a:gridCol>
              </a:tblGrid>
              <a:tr h="7318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outerShdw blurRad="38100" dist="38100" dir="2700000" algn="tl">
                              <a:srgbClr val="C0C0C0"/>
                            </a:outerShdw>
                          </a:effectLst>
                          <a:latin typeface="Arial" charset="0"/>
                          <a:cs typeface="Arial" charset="0"/>
                        </a:rPr>
                        <a:t>Service Delivery Points</a:t>
                      </a:r>
                      <a:endParaRPr kumimoji="0" lang="en-US" sz="1400" b="1" i="0" u="none" strike="noStrike" cap="none" normalizeH="0" baseline="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District Level</a:t>
                      </a: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National or state level</a:t>
                      </a: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PROCESS CRITERIA</a:t>
                      </a: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914400" marR="0" lvl="1" indent="-45720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57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000" b="1" i="0" u="none" strike="noStrike" cap="none" normalizeH="0" baseline="0">
                          <a:ln>
                            <a:noFill/>
                          </a:ln>
                          <a:solidFill>
                            <a:schemeClr val="tx1"/>
                          </a:solidFill>
                          <a:effectLst/>
                          <a:latin typeface="Arial" charset="0"/>
                          <a:cs typeface="Arial" charset="0"/>
                        </a:rPr>
                        <a:t>SDP staff are visiting educational institutions to inform adolescents about the availability of quality health services.</a:t>
                      </a:r>
                      <a:endParaRPr kumimoji="0" lang="en-US" sz="10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Plan and monitor these visits.</a:t>
                      </a: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SDP staff are meeting these organizations to brief them about the availability of quality health services, and to request them to communicate this message.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Plan and monitor these visits.</a:t>
                      </a: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en-US" sz="8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000" b="0" i="0" u="none" strike="noStrike" cap="none" normalizeH="0" baseline="0">
                          <a:ln>
                            <a:noFill/>
                          </a:ln>
                          <a:solidFill>
                            <a:schemeClr val="tx1"/>
                          </a:solidFill>
                          <a:effectLst/>
                          <a:latin typeface="Arial" charset="0"/>
                          <a:cs typeface="Arial" charset="0"/>
                        </a:rPr>
                        <a:t>SDP staff are meeting with local  performing groups to engage them in communicating information about the availability of services through folk media.</a:t>
                      </a: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Support these groups and monitor their work.</a:t>
                      </a: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8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OUTPUT CRITERIA</a:t>
                      </a: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588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000" b="1" i="0" u="none" strike="noStrike" cap="none" normalizeH="0" baseline="0">
                          <a:ln>
                            <a:noFill/>
                          </a:ln>
                          <a:solidFill>
                            <a:schemeClr val="tx1"/>
                          </a:solidFill>
                          <a:effectLst/>
                          <a:latin typeface="Arial" charset="0"/>
                          <a:cs typeface="Arial" charset="0"/>
                        </a:rPr>
                        <a:t>Adolescents are well informed about the availability of quality health services from Service Delivery Points.</a:t>
                      </a:r>
                      <a:endParaRPr kumimoji="0" lang="en-US" sz="10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3596" name="Text Box 61">
            <a:extLst>
              <a:ext uri="{FF2B5EF4-FFF2-40B4-BE49-F238E27FC236}">
                <a16:creationId xmlns:a16="http://schemas.microsoft.com/office/drawing/2014/main" id="{B597AB7D-AB1F-4E94-BC9F-DED2FCF6941C}"/>
              </a:ext>
            </a:extLst>
          </p:cNvPr>
          <p:cNvSpPr txBox="1">
            <a:spLocks noChangeArrowheads="1"/>
          </p:cNvSpPr>
          <p:nvPr/>
        </p:nvSpPr>
        <p:spPr bwMode="auto">
          <a:xfrm>
            <a:off x="179388" y="188913"/>
            <a:ext cx="87852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2400" b="1"/>
              <a:t>Example from India: Actions needed to achieve criteria – 2. </a:t>
            </a:r>
            <a:r>
              <a:rPr lang="en-GB" altLang="nl-NL" b="1"/>
              <a:t>Standard # 3. Adolescents are well informed about the availability of quality health services from Service Delivery Points. </a:t>
            </a:r>
            <a:endParaRPr lang="en-US" altLang="nl-NL"/>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108F203B-8279-42D1-B63D-213109F594D8}"/>
              </a:ext>
            </a:extLst>
          </p:cNvPr>
          <p:cNvSpPr>
            <a:spLocks noChangeArrowheads="1"/>
          </p:cNvSpPr>
          <p:nvPr/>
        </p:nvSpPr>
        <p:spPr bwMode="auto">
          <a:xfrm>
            <a:off x="1214438" y="2286000"/>
            <a:ext cx="6072187"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9. Specify ways and means to verify the achievement of the criteria</a:t>
            </a:r>
          </a:p>
          <a:p>
            <a:pPr eaLnBrk="1" hangingPunct="1"/>
            <a:endParaRPr lang="en-US" altLang="nl-NL"/>
          </a:p>
          <a:p>
            <a:pPr eaLnBrk="1" hangingPunct="1"/>
            <a:r>
              <a:rPr lang="en-US" altLang="nl-NL"/>
              <a:t>How will we know that the elements contributing to the quality of health service provision are in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1CF4F116-D0CE-4D1E-80E5-689C708AC982}"/>
              </a:ext>
            </a:extLst>
          </p:cNvPr>
          <p:cNvSpPr>
            <a:spLocks noChangeArrowheads="1"/>
          </p:cNvSpPr>
          <p:nvPr/>
        </p:nvSpPr>
        <p:spPr bwMode="auto">
          <a:xfrm>
            <a:off x="1309688" y="1371600"/>
            <a:ext cx="2133600" cy="403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
        <p:nvSpPr>
          <p:cNvPr id="25603" name="Text Box 3">
            <a:extLst>
              <a:ext uri="{FF2B5EF4-FFF2-40B4-BE49-F238E27FC236}">
                <a16:creationId xmlns:a16="http://schemas.microsoft.com/office/drawing/2014/main" id="{856FE977-285E-4240-9549-0482A61B2A1F}"/>
              </a:ext>
            </a:extLst>
          </p:cNvPr>
          <p:cNvSpPr txBox="1">
            <a:spLocks noChangeArrowheads="1"/>
          </p:cNvSpPr>
          <p:nvPr/>
        </p:nvSpPr>
        <p:spPr bwMode="auto">
          <a:xfrm>
            <a:off x="1446213" y="1360488"/>
            <a:ext cx="1852612"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400" b="1"/>
              <a:t>Criteria</a:t>
            </a:r>
          </a:p>
          <a:p>
            <a:pPr>
              <a:buFontTx/>
              <a:buChar char="•"/>
            </a:pPr>
            <a:r>
              <a:rPr lang="en-GB" altLang="nl-NL" sz="1200" b="1"/>
              <a:t>Input </a:t>
            </a:r>
          </a:p>
          <a:p>
            <a:pPr>
              <a:buFontTx/>
              <a:buChar char="•"/>
            </a:pPr>
            <a:r>
              <a:rPr lang="en-GB" altLang="nl-NL" sz="1200" b="1"/>
              <a:t>Process </a:t>
            </a:r>
          </a:p>
          <a:p>
            <a:pPr>
              <a:buFontTx/>
              <a:buChar char="•"/>
            </a:pPr>
            <a:r>
              <a:rPr lang="en-GB" altLang="nl-NL" sz="1200" b="1"/>
              <a:t>Output</a:t>
            </a:r>
          </a:p>
        </p:txBody>
      </p:sp>
      <p:sp>
        <p:nvSpPr>
          <p:cNvPr id="25604" name="Rectangle 7">
            <a:extLst>
              <a:ext uri="{FF2B5EF4-FFF2-40B4-BE49-F238E27FC236}">
                <a16:creationId xmlns:a16="http://schemas.microsoft.com/office/drawing/2014/main" id="{132E8A5B-0A99-437C-8D5D-E2C11017A9F6}"/>
              </a:ext>
            </a:extLst>
          </p:cNvPr>
          <p:cNvSpPr>
            <a:spLocks noChangeArrowheads="1"/>
          </p:cNvSpPr>
          <p:nvPr/>
        </p:nvSpPr>
        <p:spPr bwMode="auto">
          <a:xfrm>
            <a:off x="3586163" y="1412875"/>
            <a:ext cx="4343400" cy="3962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sp>
        <p:nvSpPr>
          <p:cNvPr id="25605" name="Text Box 8">
            <a:extLst>
              <a:ext uri="{FF2B5EF4-FFF2-40B4-BE49-F238E27FC236}">
                <a16:creationId xmlns:a16="http://schemas.microsoft.com/office/drawing/2014/main" id="{9262BF92-F431-4D74-B68E-E0D22C3CF48D}"/>
              </a:ext>
            </a:extLst>
          </p:cNvPr>
          <p:cNvSpPr txBox="1">
            <a:spLocks noChangeArrowheads="1"/>
          </p:cNvSpPr>
          <p:nvPr/>
        </p:nvSpPr>
        <p:spPr bwMode="auto">
          <a:xfrm>
            <a:off x="5602288" y="1484313"/>
            <a:ext cx="21605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000" b="1"/>
              <a:t>How to verify ?</a:t>
            </a:r>
          </a:p>
          <a:p>
            <a:r>
              <a:rPr lang="en-GB" altLang="nl-NL" sz="1200" b="1"/>
              <a:t>(How to gather this data ?)</a:t>
            </a:r>
          </a:p>
        </p:txBody>
      </p:sp>
      <p:sp>
        <p:nvSpPr>
          <p:cNvPr id="25606" name="Line 9">
            <a:extLst>
              <a:ext uri="{FF2B5EF4-FFF2-40B4-BE49-F238E27FC236}">
                <a16:creationId xmlns:a16="http://schemas.microsoft.com/office/drawing/2014/main" id="{A8869756-BD23-4037-B22D-68720567E22E}"/>
              </a:ext>
            </a:extLst>
          </p:cNvPr>
          <p:cNvSpPr>
            <a:spLocks noChangeShapeType="1"/>
          </p:cNvSpPr>
          <p:nvPr/>
        </p:nvSpPr>
        <p:spPr bwMode="auto">
          <a:xfrm>
            <a:off x="1354138" y="2420938"/>
            <a:ext cx="2057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NL"/>
          </a:p>
        </p:txBody>
      </p:sp>
      <p:sp>
        <p:nvSpPr>
          <p:cNvPr id="25607" name="Line 10">
            <a:extLst>
              <a:ext uri="{FF2B5EF4-FFF2-40B4-BE49-F238E27FC236}">
                <a16:creationId xmlns:a16="http://schemas.microsoft.com/office/drawing/2014/main" id="{83E2B9DB-14D7-4E8B-B24C-6F4944E854BD}"/>
              </a:ext>
            </a:extLst>
          </p:cNvPr>
          <p:cNvSpPr>
            <a:spLocks noChangeShapeType="1"/>
          </p:cNvSpPr>
          <p:nvPr/>
        </p:nvSpPr>
        <p:spPr bwMode="auto">
          <a:xfrm>
            <a:off x="3586163" y="2420938"/>
            <a:ext cx="43402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NL"/>
          </a:p>
        </p:txBody>
      </p:sp>
      <p:sp>
        <p:nvSpPr>
          <p:cNvPr id="25608" name="Text Box 11">
            <a:extLst>
              <a:ext uri="{FF2B5EF4-FFF2-40B4-BE49-F238E27FC236}">
                <a16:creationId xmlns:a16="http://schemas.microsoft.com/office/drawing/2014/main" id="{612BA143-4549-48D1-80D0-15AAE45DD086}"/>
              </a:ext>
            </a:extLst>
          </p:cNvPr>
          <p:cNvSpPr txBox="1">
            <a:spLocks noChangeArrowheads="1"/>
          </p:cNvSpPr>
          <p:nvPr/>
        </p:nvSpPr>
        <p:spPr bwMode="auto">
          <a:xfrm>
            <a:off x="1309688" y="714375"/>
            <a:ext cx="53895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nl-NL" sz="2800" b="1"/>
              <a:t>Standard:                                    </a:t>
            </a:r>
          </a:p>
        </p:txBody>
      </p:sp>
      <p:sp>
        <p:nvSpPr>
          <p:cNvPr id="25609" name="Text Box 13">
            <a:extLst>
              <a:ext uri="{FF2B5EF4-FFF2-40B4-BE49-F238E27FC236}">
                <a16:creationId xmlns:a16="http://schemas.microsoft.com/office/drawing/2014/main" id="{F500B317-9636-4299-82D7-7CAC19CE0A68}"/>
              </a:ext>
            </a:extLst>
          </p:cNvPr>
          <p:cNvSpPr txBox="1">
            <a:spLocks noChangeArrowheads="1"/>
          </p:cNvSpPr>
          <p:nvPr/>
        </p:nvSpPr>
        <p:spPr bwMode="auto">
          <a:xfrm>
            <a:off x="3638550" y="1431925"/>
            <a:ext cx="18986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b="1"/>
              <a:t>What to verify ?</a:t>
            </a:r>
          </a:p>
          <a:p>
            <a:pPr eaLnBrk="1" hangingPunct="1"/>
            <a:r>
              <a:rPr lang="en-GB" altLang="nl-NL" sz="1200" b="1"/>
              <a:t>(What data to gather ?)</a:t>
            </a:r>
            <a:endParaRPr lang="en-US" altLang="nl-NL" sz="1200" b="1"/>
          </a:p>
        </p:txBody>
      </p:sp>
      <p:sp>
        <p:nvSpPr>
          <p:cNvPr id="25610" name="Line 14">
            <a:extLst>
              <a:ext uri="{FF2B5EF4-FFF2-40B4-BE49-F238E27FC236}">
                <a16:creationId xmlns:a16="http://schemas.microsoft.com/office/drawing/2014/main" id="{F2144AB0-E345-4EB3-8732-915CF4FA970F}"/>
              </a:ext>
            </a:extLst>
          </p:cNvPr>
          <p:cNvSpPr>
            <a:spLocks noChangeShapeType="1"/>
          </p:cNvSpPr>
          <p:nvPr/>
        </p:nvSpPr>
        <p:spPr bwMode="auto">
          <a:xfrm>
            <a:off x="5530850" y="1412875"/>
            <a:ext cx="0" cy="39592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nl-NL"/>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3393" name="Group 49">
            <a:extLst>
              <a:ext uri="{FF2B5EF4-FFF2-40B4-BE49-F238E27FC236}">
                <a16:creationId xmlns:a16="http://schemas.microsoft.com/office/drawing/2014/main" id="{0776C6F7-7DF1-4218-8BDA-704CE2FA3252}"/>
              </a:ext>
            </a:extLst>
          </p:cNvPr>
          <p:cNvGraphicFramePr>
            <a:graphicFrameLocks noGrp="1"/>
          </p:cNvGraphicFramePr>
          <p:nvPr/>
        </p:nvGraphicFramePr>
        <p:xfrm>
          <a:off x="611188" y="1196975"/>
          <a:ext cx="7889875" cy="4673600"/>
        </p:xfrm>
        <a:graphic>
          <a:graphicData uri="http://schemas.openxmlformats.org/drawingml/2006/table">
            <a:tbl>
              <a:tblPr/>
              <a:tblGrid>
                <a:gridCol w="4318000">
                  <a:extLst>
                    <a:ext uri="{9D8B030D-6E8A-4147-A177-3AD203B41FA5}">
                      <a16:colId xmlns:a16="http://schemas.microsoft.com/office/drawing/2014/main" val="20000"/>
                    </a:ext>
                  </a:extLst>
                </a:gridCol>
                <a:gridCol w="1643062">
                  <a:extLst>
                    <a:ext uri="{9D8B030D-6E8A-4147-A177-3AD203B41FA5}">
                      <a16:colId xmlns:a16="http://schemas.microsoft.com/office/drawing/2014/main" val="20001"/>
                    </a:ext>
                  </a:extLst>
                </a:gridCol>
                <a:gridCol w="1928813">
                  <a:extLst>
                    <a:ext uri="{9D8B030D-6E8A-4147-A177-3AD203B41FA5}">
                      <a16:colId xmlns:a16="http://schemas.microsoft.com/office/drawing/2014/main" val="20002"/>
                    </a:ext>
                  </a:extLst>
                </a:gridCol>
              </a:tblGrid>
              <a:tr h="792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outerShdw blurRad="38100" dist="38100" dir="2700000" algn="tl">
                              <a:srgbClr val="C0C0C0"/>
                            </a:outerShdw>
                          </a:effectLst>
                          <a:latin typeface="Arial" charset="0"/>
                          <a:cs typeface="Arial" charset="0"/>
                        </a:rPr>
                        <a:t>Standard statement # 3: </a:t>
                      </a:r>
                      <a:r>
                        <a:rPr kumimoji="0" lang="en-GB" sz="1200" b="1" i="0" u="none" strike="noStrike" cap="none" normalizeH="0" baseline="0">
                          <a:ln>
                            <a:noFill/>
                          </a:ln>
                          <a:solidFill>
                            <a:schemeClr val="tx1"/>
                          </a:solidFill>
                          <a:effectLst>
                            <a:outerShdw blurRad="38100" dist="38100" dir="2700000" algn="tl">
                              <a:srgbClr val="C0C0C0"/>
                            </a:outerShdw>
                          </a:effectLst>
                          <a:latin typeface="Arial" charset="0"/>
                          <a:cs typeface="Arial" charset="0"/>
                        </a:rPr>
                        <a:t>A</a:t>
                      </a:r>
                      <a:r>
                        <a:rPr kumimoji="0" lang="en-GB" sz="1200" b="1" i="0" u="none" strike="noStrike" cap="none" normalizeH="0" baseline="0">
                          <a:ln>
                            <a:noFill/>
                          </a:ln>
                          <a:solidFill>
                            <a:schemeClr val="tx1"/>
                          </a:solidFill>
                          <a:effectLst/>
                          <a:latin typeface="Arial" charset="0"/>
                          <a:cs typeface="Arial" charset="0"/>
                        </a:rPr>
                        <a:t>dolescents are well informed about the availability of quality health services from Service Delivery Points (SDP). </a:t>
                      </a:r>
                      <a:endParaRPr kumimoji="0" lang="en-US" sz="1200" b="1" i="0" u="none" strike="noStrike" cap="none" normalizeH="0" baseline="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384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INPUT CRITERIA</a:t>
                      </a: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3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SDPs will display a sign board welcoming adolescents &amp; informing them about the availability of quality health services.</a:t>
                      </a: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1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a:ln>
                            <a:noFill/>
                          </a:ln>
                          <a:solidFill>
                            <a:schemeClr val="tx1"/>
                          </a:solidFill>
                          <a:effectLst/>
                          <a:latin typeface="Arial" charset="0"/>
                          <a:cs typeface="Arial" charset="0"/>
                        </a:rPr>
                        <a:t>A plan is in place for SDP staff to visit educational institutions in the catchment areas to inform adolescents about the availability of quality health services.</a:t>
                      </a:r>
                      <a:endParaRPr kumimoji="0" lang="en-US" sz="9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9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cs typeface="Arial" charset="0"/>
                        </a:rPr>
                        <a:t>A plan is in place to engage organizations (e.g. NGOs) working with children/adolescents on the street) to inform the adolescents they come into contact with about the availability of quality health services.</a:t>
                      </a: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30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a:ln>
                            <a:noFill/>
                          </a:ln>
                          <a:solidFill>
                            <a:schemeClr val="tx1"/>
                          </a:solidFill>
                          <a:effectLst/>
                          <a:latin typeface="Arial" charset="0"/>
                          <a:cs typeface="Arial" charset="0"/>
                        </a:rPr>
                        <a:t>A plan is in place to engage local performing groups to provide information about the availability of services through folk media.</a:t>
                      </a:r>
                      <a:r>
                        <a:rPr kumimoji="0" lang="en-GB" sz="900" b="1" i="0" u="none" strike="noStrike" cap="none" normalizeH="0" baseline="0">
                          <a:ln>
                            <a:noFill/>
                          </a:ln>
                          <a:solidFill>
                            <a:schemeClr val="tx1"/>
                          </a:solidFill>
                          <a:effectLst/>
                          <a:latin typeface="Arial" charset="0"/>
                          <a:cs typeface="Arial" charset="0"/>
                        </a:rPr>
                        <a:t>*</a:t>
                      </a: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01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a:ln>
                            <a:noFill/>
                          </a:ln>
                          <a:solidFill>
                            <a:schemeClr val="tx1"/>
                          </a:solidFill>
                          <a:effectLst/>
                          <a:latin typeface="Arial" charset="0"/>
                          <a:cs typeface="Arial" charset="0"/>
                        </a:rPr>
                        <a:t>Information about the availability of quality health services has been posted in pharmacies and shops in the area.</a:t>
                      </a:r>
                      <a:r>
                        <a:rPr kumimoji="0" lang="en-GB" sz="900" b="1" i="0" u="none" strike="noStrike" cap="none" normalizeH="0" baseline="0">
                          <a:ln>
                            <a:noFill/>
                          </a:ln>
                          <a:solidFill>
                            <a:schemeClr val="tx1"/>
                          </a:solidFill>
                          <a:effectLst/>
                          <a:latin typeface="Arial" charset="0"/>
                          <a:cs typeface="Arial" charset="0"/>
                        </a:rPr>
                        <a:t>*</a:t>
                      </a: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750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a:ln>
                            <a:noFill/>
                          </a:ln>
                          <a:solidFill>
                            <a:schemeClr val="tx1"/>
                          </a:solidFill>
                          <a:effectLst/>
                          <a:latin typeface="Arial" charset="0"/>
                          <a:cs typeface="Arial" charset="0"/>
                        </a:rPr>
                        <a:t>Information about the availability of quality health services has been provided in the mass media.</a:t>
                      </a:r>
                      <a:r>
                        <a:rPr kumimoji="0" lang="en-GB" sz="900" b="1" i="0" u="none" strike="noStrike" cap="none" normalizeH="0" baseline="0">
                          <a:ln>
                            <a:noFill/>
                          </a:ln>
                          <a:solidFill>
                            <a:schemeClr val="tx1"/>
                          </a:solidFill>
                          <a:effectLst/>
                          <a:latin typeface="Arial" charset="0"/>
                          <a:cs typeface="Arial" charset="0"/>
                        </a:rPr>
                        <a:t>*</a:t>
                      </a:r>
                      <a:endParaRPr kumimoji="0" lang="en-US" sz="900" b="1" i="0" u="none" strike="noStrike" cap="none" normalizeH="0" baseline="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rgbClr val="00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6663" name="Text Box 23">
            <a:extLst>
              <a:ext uri="{FF2B5EF4-FFF2-40B4-BE49-F238E27FC236}">
                <a16:creationId xmlns:a16="http://schemas.microsoft.com/office/drawing/2014/main" id="{DE6DF34B-2687-49EE-82E6-052059A7B024}"/>
              </a:ext>
            </a:extLst>
          </p:cNvPr>
          <p:cNvSpPr txBox="1">
            <a:spLocks noChangeArrowheads="1"/>
          </p:cNvSpPr>
          <p:nvPr/>
        </p:nvSpPr>
        <p:spPr bwMode="auto">
          <a:xfrm>
            <a:off x="1763713" y="188913"/>
            <a:ext cx="60483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2400" b="1"/>
              <a:t>Example from India: Standard statement &amp; accompanying criteria – 1. </a:t>
            </a:r>
            <a:endParaRPr lang="en-US" altLang="nl-NL" sz="2400"/>
          </a:p>
        </p:txBody>
      </p:sp>
      <p:sp>
        <p:nvSpPr>
          <p:cNvPr id="26664" name="Text Box 35">
            <a:extLst>
              <a:ext uri="{FF2B5EF4-FFF2-40B4-BE49-F238E27FC236}">
                <a16:creationId xmlns:a16="http://schemas.microsoft.com/office/drawing/2014/main" id="{BF8848E5-8BA9-4EA8-8E17-926472A678A0}"/>
              </a:ext>
            </a:extLst>
          </p:cNvPr>
          <p:cNvSpPr txBox="1">
            <a:spLocks noChangeArrowheads="1"/>
          </p:cNvSpPr>
          <p:nvPr/>
        </p:nvSpPr>
        <p:spPr bwMode="auto">
          <a:xfrm>
            <a:off x="5076825" y="1268413"/>
            <a:ext cx="28797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a:t>Verifying achievement</a:t>
            </a:r>
          </a:p>
          <a:p>
            <a:pPr eaLnBrk="1" hangingPunct="1"/>
            <a:r>
              <a:rPr lang="en-GB" altLang="nl-NL"/>
              <a:t>of criteria.</a:t>
            </a:r>
            <a:endParaRPr lang="en-US" altLang="nl-NL"/>
          </a:p>
        </p:txBody>
      </p:sp>
      <p:sp>
        <p:nvSpPr>
          <p:cNvPr id="26665" name="Text Box 37">
            <a:extLst>
              <a:ext uri="{FF2B5EF4-FFF2-40B4-BE49-F238E27FC236}">
                <a16:creationId xmlns:a16="http://schemas.microsoft.com/office/drawing/2014/main" id="{2C21AC45-FC86-4F04-9ED3-7960EB4B2FB1}"/>
              </a:ext>
            </a:extLst>
          </p:cNvPr>
          <p:cNvSpPr txBox="1">
            <a:spLocks noChangeArrowheads="1"/>
          </p:cNvSpPr>
          <p:nvPr/>
        </p:nvSpPr>
        <p:spPr bwMode="auto">
          <a:xfrm>
            <a:off x="5003800" y="2060575"/>
            <a:ext cx="1565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400" b="1"/>
              <a:t>What to verify ?</a:t>
            </a:r>
            <a:endParaRPr lang="en-US" altLang="nl-NL" sz="1400" b="1"/>
          </a:p>
        </p:txBody>
      </p:sp>
      <p:sp>
        <p:nvSpPr>
          <p:cNvPr id="26666" name="Text Box 38">
            <a:extLst>
              <a:ext uri="{FF2B5EF4-FFF2-40B4-BE49-F238E27FC236}">
                <a16:creationId xmlns:a16="http://schemas.microsoft.com/office/drawing/2014/main" id="{6C4ECA47-10DF-4484-ACF7-BC74BCCA82C0}"/>
              </a:ext>
            </a:extLst>
          </p:cNvPr>
          <p:cNvSpPr txBox="1">
            <a:spLocks noChangeArrowheads="1"/>
          </p:cNvSpPr>
          <p:nvPr/>
        </p:nvSpPr>
        <p:spPr bwMode="auto">
          <a:xfrm>
            <a:off x="6588125" y="2060575"/>
            <a:ext cx="17287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400" b="1"/>
              <a:t>How to verify ?</a:t>
            </a:r>
            <a:endParaRPr lang="en-US" altLang="nl-NL" sz="1400" b="1"/>
          </a:p>
        </p:txBody>
      </p:sp>
      <p:sp>
        <p:nvSpPr>
          <p:cNvPr id="26667" name="Text Box 40">
            <a:extLst>
              <a:ext uri="{FF2B5EF4-FFF2-40B4-BE49-F238E27FC236}">
                <a16:creationId xmlns:a16="http://schemas.microsoft.com/office/drawing/2014/main" id="{C55D1634-FA35-4E5D-A40B-E7F683D1E632}"/>
              </a:ext>
            </a:extLst>
          </p:cNvPr>
          <p:cNvSpPr txBox="1">
            <a:spLocks noChangeArrowheads="1"/>
          </p:cNvSpPr>
          <p:nvPr/>
        </p:nvSpPr>
        <p:spPr bwMode="auto">
          <a:xfrm>
            <a:off x="4984750" y="2466975"/>
            <a:ext cx="14589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Is there a sign board ?</a:t>
            </a:r>
            <a:endParaRPr lang="en-US" altLang="nl-NL" sz="1000"/>
          </a:p>
        </p:txBody>
      </p:sp>
      <p:sp>
        <p:nvSpPr>
          <p:cNvPr id="26668" name="Text Box 41">
            <a:extLst>
              <a:ext uri="{FF2B5EF4-FFF2-40B4-BE49-F238E27FC236}">
                <a16:creationId xmlns:a16="http://schemas.microsoft.com/office/drawing/2014/main" id="{3AE6BF21-83C5-4498-A150-015FAC8A57F7}"/>
              </a:ext>
            </a:extLst>
          </p:cNvPr>
          <p:cNvSpPr txBox="1">
            <a:spLocks noChangeArrowheads="1"/>
          </p:cNvSpPr>
          <p:nvPr/>
        </p:nvSpPr>
        <p:spPr bwMode="auto">
          <a:xfrm>
            <a:off x="6588125" y="2441575"/>
            <a:ext cx="1368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Observation.</a:t>
            </a:r>
            <a:endParaRPr lang="en-US" altLang="nl-NL" sz="1000"/>
          </a:p>
        </p:txBody>
      </p:sp>
      <p:sp>
        <p:nvSpPr>
          <p:cNvPr id="26669" name="Text Box 44">
            <a:extLst>
              <a:ext uri="{FF2B5EF4-FFF2-40B4-BE49-F238E27FC236}">
                <a16:creationId xmlns:a16="http://schemas.microsoft.com/office/drawing/2014/main" id="{EDF21BD9-3B58-498A-AFCD-B2D732BFA97F}"/>
              </a:ext>
            </a:extLst>
          </p:cNvPr>
          <p:cNvSpPr txBox="1">
            <a:spLocks noChangeArrowheads="1"/>
          </p:cNvSpPr>
          <p:nvPr/>
        </p:nvSpPr>
        <p:spPr bwMode="auto">
          <a:xfrm>
            <a:off x="6588125" y="2808288"/>
            <a:ext cx="18716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Interviews with SDP staff &amp; staff from selected educational institutions.</a:t>
            </a:r>
            <a:endParaRPr lang="en-US" altLang="nl-NL" sz="1000"/>
          </a:p>
        </p:txBody>
      </p:sp>
      <p:sp>
        <p:nvSpPr>
          <p:cNvPr id="26670" name="Text Box 45">
            <a:extLst>
              <a:ext uri="{FF2B5EF4-FFF2-40B4-BE49-F238E27FC236}">
                <a16:creationId xmlns:a16="http://schemas.microsoft.com/office/drawing/2014/main" id="{28882AD3-43CD-4D8D-A8BB-1AD569879CB1}"/>
              </a:ext>
            </a:extLst>
          </p:cNvPr>
          <p:cNvSpPr txBox="1">
            <a:spLocks noChangeArrowheads="1"/>
          </p:cNvSpPr>
          <p:nvPr/>
        </p:nvSpPr>
        <p:spPr bwMode="auto">
          <a:xfrm>
            <a:off x="5148263" y="2852738"/>
            <a:ext cx="17430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Have SDP staff </a:t>
            </a:r>
          </a:p>
          <a:p>
            <a:pPr eaLnBrk="1" hangingPunct="1"/>
            <a:r>
              <a:rPr lang="en-GB" altLang="nl-NL" sz="1000"/>
              <a:t>visited educational </a:t>
            </a:r>
          </a:p>
          <a:p>
            <a:pPr eaLnBrk="1" hangingPunct="1"/>
            <a:r>
              <a:rPr lang="en-GB" altLang="nl-NL" sz="1000"/>
              <a:t>institutions ?</a:t>
            </a:r>
            <a:endParaRPr lang="en-US" altLang="nl-NL" sz="1000"/>
          </a:p>
        </p:txBody>
      </p:sp>
      <p:sp>
        <p:nvSpPr>
          <p:cNvPr id="26671" name="Text Box 50">
            <a:extLst>
              <a:ext uri="{FF2B5EF4-FFF2-40B4-BE49-F238E27FC236}">
                <a16:creationId xmlns:a16="http://schemas.microsoft.com/office/drawing/2014/main" id="{8D84AB13-F9BC-404F-9467-741165F3D436}"/>
              </a:ext>
            </a:extLst>
          </p:cNvPr>
          <p:cNvSpPr txBox="1">
            <a:spLocks noChangeArrowheads="1"/>
          </p:cNvSpPr>
          <p:nvPr/>
        </p:nvSpPr>
        <p:spPr bwMode="auto">
          <a:xfrm>
            <a:off x="6567488" y="3546475"/>
            <a:ext cx="15319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Interviews with heads of</a:t>
            </a:r>
          </a:p>
          <a:p>
            <a:pPr eaLnBrk="1" hangingPunct="1"/>
            <a:r>
              <a:rPr lang="en-GB" altLang="nl-NL" sz="1000"/>
              <a:t> selected organizations.</a:t>
            </a:r>
            <a:endParaRPr lang="en-US" altLang="nl-NL" sz="1000"/>
          </a:p>
        </p:txBody>
      </p:sp>
      <p:sp>
        <p:nvSpPr>
          <p:cNvPr id="26672" name="Text Box 51">
            <a:extLst>
              <a:ext uri="{FF2B5EF4-FFF2-40B4-BE49-F238E27FC236}">
                <a16:creationId xmlns:a16="http://schemas.microsoft.com/office/drawing/2014/main" id="{F6F1A515-6688-485C-965D-17290763C76B}"/>
              </a:ext>
            </a:extLst>
          </p:cNvPr>
          <p:cNvSpPr txBox="1">
            <a:spLocks noChangeArrowheads="1"/>
          </p:cNvSpPr>
          <p:nvPr/>
        </p:nvSpPr>
        <p:spPr bwMode="auto">
          <a:xfrm>
            <a:off x="5003800" y="3357563"/>
            <a:ext cx="16557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Have organizations working with adolescents on the street informed </a:t>
            </a:r>
          </a:p>
          <a:p>
            <a:pPr eaLnBrk="1" hangingPunct="1"/>
            <a:r>
              <a:rPr lang="en-GB" altLang="nl-NL" sz="1000"/>
              <a:t>them ?</a:t>
            </a:r>
            <a:endParaRPr lang="en-US" altLang="nl-NL" sz="1000"/>
          </a:p>
        </p:txBody>
      </p:sp>
      <p:sp>
        <p:nvSpPr>
          <p:cNvPr id="26673" name="Text Box 53">
            <a:extLst>
              <a:ext uri="{FF2B5EF4-FFF2-40B4-BE49-F238E27FC236}">
                <a16:creationId xmlns:a16="http://schemas.microsoft.com/office/drawing/2014/main" id="{DEC5471C-4543-4591-92A9-2FBE51D67C68}"/>
              </a:ext>
            </a:extLst>
          </p:cNvPr>
          <p:cNvSpPr txBox="1">
            <a:spLocks noChangeArrowheads="1"/>
          </p:cNvSpPr>
          <p:nvPr/>
        </p:nvSpPr>
        <p:spPr bwMode="auto">
          <a:xfrm>
            <a:off x="6588125" y="4149725"/>
            <a:ext cx="1727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Interviews with leaders of selected performing groups.</a:t>
            </a:r>
            <a:endParaRPr lang="en-US" altLang="nl-NL" sz="1000"/>
          </a:p>
        </p:txBody>
      </p:sp>
      <p:sp>
        <p:nvSpPr>
          <p:cNvPr id="26674" name="Text Box 57">
            <a:extLst>
              <a:ext uri="{FF2B5EF4-FFF2-40B4-BE49-F238E27FC236}">
                <a16:creationId xmlns:a16="http://schemas.microsoft.com/office/drawing/2014/main" id="{BE3C3F61-B850-4DD0-A62C-3B24BED90F28}"/>
              </a:ext>
            </a:extLst>
          </p:cNvPr>
          <p:cNvSpPr txBox="1">
            <a:spLocks noChangeArrowheads="1"/>
          </p:cNvSpPr>
          <p:nvPr/>
        </p:nvSpPr>
        <p:spPr bwMode="auto">
          <a:xfrm>
            <a:off x="6640513" y="4772025"/>
            <a:ext cx="9001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Observation.</a:t>
            </a:r>
            <a:endParaRPr lang="en-US" altLang="nl-NL" sz="1000"/>
          </a:p>
        </p:txBody>
      </p:sp>
      <p:sp>
        <p:nvSpPr>
          <p:cNvPr id="26675" name="Text Box 58">
            <a:extLst>
              <a:ext uri="{FF2B5EF4-FFF2-40B4-BE49-F238E27FC236}">
                <a16:creationId xmlns:a16="http://schemas.microsoft.com/office/drawing/2014/main" id="{33B44B40-A816-44DC-8413-594232254CE9}"/>
              </a:ext>
            </a:extLst>
          </p:cNvPr>
          <p:cNvSpPr txBox="1">
            <a:spLocks noChangeArrowheads="1"/>
          </p:cNvSpPr>
          <p:nvPr/>
        </p:nvSpPr>
        <p:spPr bwMode="auto">
          <a:xfrm>
            <a:off x="6567488" y="5346700"/>
            <a:ext cx="13223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Articles in the press.</a:t>
            </a:r>
            <a:endParaRPr lang="en-US" altLang="nl-NL" sz="1000"/>
          </a:p>
        </p:txBody>
      </p:sp>
      <p:sp>
        <p:nvSpPr>
          <p:cNvPr id="26676" name="Text Box 59">
            <a:extLst>
              <a:ext uri="{FF2B5EF4-FFF2-40B4-BE49-F238E27FC236}">
                <a16:creationId xmlns:a16="http://schemas.microsoft.com/office/drawing/2014/main" id="{990664EE-4DF3-4952-AFAD-CC99B72AE48E}"/>
              </a:ext>
            </a:extLst>
          </p:cNvPr>
          <p:cNvSpPr txBox="1">
            <a:spLocks noChangeArrowheads="1"/>
          </p:cNvSpPr>
          <p:nvPr/>
        </p:nvSpPr>
        <p:spPr bwMode="auto">
          <a:xfrm>
            <a:off x="5076825" y="5229225"/>
            <a:ext cx="18399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Have articles been </a:t>
            </a:r>
          </a:p>
          <a:p>
            <a:pPr eaLnBrk="1" hangingPunct="1"/>
            <a:r>
              <a:rPr lang="en-GB" altLang="nl-NL" sz="1000"/>
              <a:t>published in </a:t>
            </a:r>
          </a:p>
          <a:p>
            <a:pPr eaLnBrk="1" hangingPunct="1"/>
            <a:r>
              <a:rPr lang="en-GB" altLang="nl-NL" sz="1000"/>
              <a:t>The local press ?</a:t>
            </a:r>
            <a:endParaRPr lang="en-US" altLang="nl-NL" sz="1000"/>
          </a:p>
        </p:txBody>
      </p:sp>
      <p:sp>
        <p:nvSpPr>
          <p:cNvPr id="26677" name="Text Box 60">
            <a:extLst>
              <a:ext uri="{FF2B5EF4-FFF2-40B4-BE49-F238E27FC236}">
                <a16:creationId xmlns:a16="http://schemas.microsoft.com/office/drawing/2014/main" id="{EC0C23B0-F61F-49A2-AE10-E5D0FAEFB0CC}"/>
              </a:ext>
            </a:extLst>
          </p:cNvPr>
          <p:cNvSpPr txBox="1">
            <a:spLocks noChangeArrowheads="1"/>
          </p:cNvSpPr>
          <p:nvPr/>
        </p:nvSpPr>
        <p:spPr bwMode="auto">
          <a:xfrm>
            <a:off x="5003800" y="4724400"/>
            <a:ext cx="16430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Are there posters ?</a:t>
            </a:r>
            <a:endParaRPr lang="en-US" altLang="nl-NL" sz="1000"/>
          </a:p>
        </p:txBody>
      </p:sp>
      <p:sp>
        <p:nvSpPr>
          <p:cNvPr id="26678" name="Text Box 61">
            <a:extLst>
              <a:ext uri="{FF2B5EF4-FFF2-40B4-BE49-F238E27FC236}">
                <a16:creationId xmlns:a16="http://schemas.microsoft.com/office/drawing/2014/main" id="{8F0AB948-9DC3-40F7-A390-FF6BC14CFC60}"/>
              </a:ext>
            </a:extLst>
          </p:cNvPr>
          <p:cNvSpPr txBox="1">
            <a:spLocks noChangeArrowheads="1"/>
          </p:cNvSpPr>
          <p:nvPr/>
        </p:nvSpPr>
        <p:spPr bwMode="auto">
          <a:xfrm>
            <a:off x="5076825" y="4149725"/>
            <a:ext cx="1570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Have the groups done this ?</a:t>
            </a:r>
            <a:endParaRPr lang="en-US" altLang="nl-NL" sz="1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6471" name="Group 55">
            <a:extLst>
              <a:ext uri="{FF2B5EF4-FFF2-40B4-BE49-F238E27FC236}">
                <a16:creationId xmlns:a16="http://schemas.microsoft.com/office/drawing/2014/main" id="{C1875496-5F4F-4F1B-98D9-7A1856EAF258}"/>
              </a:ext>
            </a:extLst>
          </p:cNvPr>
          <p:cNvGraphicFramePr>
            <a:graphicFrameLocks noGrp="1"/>
          </p:cNvGraphicFramePr>
          <p:nvPr/>
        </p:nvGraphicFramePr>
        <p:xfrm>
          <a:off x="571500" y="1214438"/>
          <a:ext cx="7961313" cy="4697412"/>
        </p:xfrm>
        <a:graphic>
          <a:graphicData uri="http://schemas.openxmlformats.org/drawingml/2006/table">
            <a:tbl>
              <a:tblPr/>
              <a:tblGrid>
                <a:gridCol w="4389438">
                  <a:extLst>
                    <a:ext uri="{9D8B030D-6E8A-4147-A177-3AD203B41FA5}">
                      <a16:colId xmlns:a16="http://schemas.microsoft.com/office/drawing/2014/main" val="20000"/>
                    </a:ext>
                  </a:extLst>
                </a:gridCol>
                <a:gridCol w="1539875">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7921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outerShdw blurRad="38100" dist="38100" dir="2700000" algn="tl">
                              <a:srgbClr val="C0C0C0"/>
                            </a:outerShdw>
                          </a:effectLst>
                          <a:latin typeface="Arial" charset="0"/>
                          <a:cs typeface="Arial" charset="0"/>
                        </a:rPr>
                        <a:t>Standard statement # 3: </a:t>
                      </a:r>
                      <a:r>
                        <a:rPr kumimoji="0" lang="en-GB" sz="1200" b="1" i="0" u="none" strike="noStrike" cap="none" normalizeH="0" baseline="0">
                          <a:ln>
                            <a:noFill/>
                          </a:ln>
                          <a:solidFill>
                            <a:schemeClr val="tx1"/>
                          </a:solidFill>
                          <a:effectLst>
                            <a:outerShdw blurRad="38100" dist="38100" dir="2700000" algn="tl">
                              <a:srgbClr val="C0C0C0"/>
                            </a:outerShdw>
                          </a:effectLst>
                          <a:latin typeface="Arial" charset="0"/>
                          <a:cs typeface="Arial" charset="0"/>
                        </a:rPr>
                        <a:t>A</a:t>
                      </a:r>
                      <a:r>
                        <a:rPr kumimoji="0" lang="en-GB" sz="1200" b="1" i="0" u="none" strike="noStrike" cap="none" normalizeH="0" baseline="0">
                          <a:ln>
                            <a:noFill/>
                          </a:ln>
                          <a:solidFill>
                            <a:schemeClr val="tx1"/>
                          </a:solidFill>
                          <a:effectLst/>
                          <a:latin typeface="Arial" charset="0"/>
                          <a:cs typeface="Arial" charset="0"/>
                        </a:rPr>
                        <a:t>dolescents are well informed about the availability of quality health services from Service Delivery Points (SDP). v</a:t>
                      </a:r>
                      <a:endParaRPr kumimoji="0" lang="en-US" sz="1200" b="1" i="0" u="none" strike="noStrike" cap="none" normalizeH="0" baseline="0">
                        <a:ln>
                          <a:noFill/>
                        </a:ln>
                        <a:solidFill>
                          <a:schemeClr val="tx1"/>
                        </a:solidFill>
                        <a:effectLst>
                          <a:outerShdw blurRad="38100" dist="38100" dir="2700000" algn="tl">
                            <a:srgbClr val="C0C0C0"/>
                          </a:outerShdw>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a:ln>
                          <a:noFill/>
                        </a:ln>
                        <a:solidFill>
                          <a:schemeClr val="tx1"/>
                        </a:solidFill>
                        <a:effectLst>
                          <a:outerShdw blurRad="38100" dist="38100" dir="2700000" algn="tl">
                            <a:srgbClr val="C0C0C0"/>
                          </a:outerShdw>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PROCESS CRITERIA</a:t>
                      </a:r>
                      <a:endParaRPr kumimoji="0" lang="en-US" sz="14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3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000" b="1" i="0" u="none" strike="noStrike" cap="none" normalizeH="0" baseline="0">
                          <a:ln>
                            <a:noFill/>
                          </a:ln>
                          <a:solidFill>
                            <a:schemeClr val="tx1"/>
                          </a:solidFill>
                          <a:effectLst/>
                          <a:latin typeface="Arial" charset="0"/>
                          <a:cs typeface="Arial" charset="0"/>
                        </a:rPr>
                        <a:t>SDP staff are visiting educational institutions to inform adolescents about the availability of quality health services.</a:t>
                      </a:r>
                      <a:endParaRPr kumimoji="0" lang="en-US" sz="10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9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SDP staff are meeting these organizations to brief them about the availability of quality health services, and to request them to communicate this message. </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9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000" b="0" i="0" u="none" strike="noStrike" cap="none" normalizeH="0" baseline="0">
                          <a:ln>
                            <a:noFill/>
                          </a:ln>
                          <a:solidFill>
                            <a:schemeClr val="tx1"/>
                          </a:solidFill>
                          <a:effectLst/>
                          <a:latin typeface="Arial" charset="0"/>
                          <a:cs typeface="Arial" charset="0"/>
                        </a:rPr>
                        <a:t>SDP staff are meeting with local  performing groups to engage them in communicating information about the availability of services through folk media.</a:t>
                      </a:r>
                      <a:endParaRPr kumimoji="0" lang="en-US" sz="1000" b="0"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30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cs typeface="Arial" charset="0"/>
                        </a:rPr>
                        <a:t>OUTPUT CRITERIA</a:t>
                      </a:r>
                      <a:endParaRPr kumimoji="0" lang="en-US" sz="14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01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none" strike="noStrike" cap="none" normalizeH="0" baseline="0">
                          <a:ln>
                            <a:noFill/>
                          </a:ln>
                          <a:solidFill>
                            <a:schemeClr val="tx1"/>
                          </a:solidFill>
                          <a:effectLst/>
                          <a:latin typeface="Arial" charset="0"/>
                          <a:cs typeface="Arial" charset="0"/>
                        </a:rPr>
                        <a:t>Adolescents are well informed about the availability of quality health services from Service Delivery Points.</a:t>
                      </a:r>
                      <a:endParaRPr kumimoji="0" lang="en-US" sz="9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a:ln>
                          <a:noFill/>
                        </a:ln>
                        <a:solidFill>
                          <a:schemeClr val="tx1"/>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750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rgbClr val="0000FF"/>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rgbClr val="0000FF"/>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rgbClr val="0000FF"/>
                        </a:solidFill>
                        <a:effectLst/>
                        <a:latin typeface="Arial" charset="0"/>
                        <a:cs typeface="Arial"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7687" name="Text Box 23">
            <a:extLst>
              <a:ext uri="{FF2B5EF4-FFF2-40B4-BE49-F238E27FC236}">
                <a16:creationId xmlns:a16="http://schemas.microsoft.com/office/drawing/2014/main" id="{A98FCE2C-4D8F-451E-9284-9E522E916BAC}"/>
              </a:ext>
            </a:extLst>
          </p:cNvPr>
          <p:cNvSpPr txBox="1">
            <a:spLocks noChangeArrowheads="1"/>
          </p:cNvSpPr>
          <p:nvPr/>
        </p:nvSpPr>
        <p:spPr bwMode="auto">
          <a:xfrm>
            <a:off x="1763713" y="188913"/>
            <a:ext cx="60483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2400" b="1"/>
              <a:t>Example from India: Standard statement &amp; accompanying criteria – 2. </a:t>
            </a:r>
            <a:endParaRPr lang="en-US" altLang="nl-NL" sz="2400"/>
          </a:p>
        </p:txBody>
      </p:sp>
      <p:sp>
        <p:nvSpPr>
          <p:cNvPr id="27688" name="Text Box 29">
            <a:extLst>
              <a:ext uri="{FF2B5EF4-FFF2-40B4-BE49-F238E27FC236}">
                <a16:creationId xmlns:a16="http://schemas.microsoft.com/office/drawing/2014/main" id="{12193330-E5E4-4A38-908E-246C6FFAD2A8}"/>
              </a:ext>
            </a:extLst>
          </p:cNvPr>
          <p:cNvSpPr txBox="1">
            <a:spLocks noChangeArrowheads="1"/>
          </p:cNvSpPr>
          <p:nvPr/>
        </p:nvSpPr>
        <p:spPr bwMode="auto">
          <a:xfrm>
            <a:off x="5076825" y="1268413"/>
            <a:ext cx="28797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a:t>Verifying achievement</a:t>
            </a:r>
          </a:p>
          <a:p>
            <a:pPr eaLnBrk="1" hangingPunct="1"/>
            <a:r>
              <a:rPr lang="en-GB" altLang="nl-NL"/>
              <a:t>of criteria.</a:t>
            </a:r>
            <a:endParaRPr lang="en-US" altLang="nl-NL"/>
          </a:p>
        </p:txBody>
      </p:sp>
      <p:sp>
        <p:nvSpPr>
          <p:cNvPr id="27689" name="Text Box 31">
            <a:extLst>
              <a:ext uri="{FF2B5EF4-FFF2-40B4-BE49-F238E27FC236}">
                <a16:creationId xmlns:a16="http://schemas.microsoft.com/office/drawing/2014/main" id="{275980DF-EB38-46F6-AB4E-EAD7BFA36F5A}"/>
              </a:ext>
            </a:extLst>
          </p:cNvPr>
          <p:cNvSpPr txBox="1">
            <a:spLocks noChangeArrowheads="1"/>
          </p:cNvSpPr>
          <p:nvPr/>
        </p:nvSpPr>
        <p:spPr bwMode="auto">
          <a:xfrm>
            <a:off x="5003800" y="2060575"/>
            <a:ext cx="1565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400" b="1"/>
              <a:t>What to verify ?</a:t>
            </a:r>
            <a:endParaRPr lang="en-US" altLang="nl-NL" sz="1400" b="1"/>
          </a:p>
        </p:txBody>
      </p:sp>
      <p:sp>
        <p:nvSpPr>
          <p:cNvPr id="27690" name="Text Box 32">
            <a:extLst>
              <a:ext uri="{FF2B5EF4-FFF2-40B4-BE49-F238E27FC236}">
                <a16:creationId xmlns:a16="http://schemas.microsoft.com/office/drawing/2014/main" id="{F6A4B369-4023-4404-8AE5-F5FCD6E80F3E}"/>
              </a:ext>
            </a:extLst>
          </p:cNvPr>
          <p:cNvSpPr txBox="1">
            <a:spLocks noChangeArrowheads="1"/>
          </p:cNvSpPr>
          <p:nvPr/>
        </p:nvSpPr>
        <p:spPr bwMode="auto">
          <a:xfrm>
            <a:off x="6588125" y="2060575"/>
            <a:ext cx="17287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400" b="1"/>
              <a:t>How to verify ?</a:t>
            </a:r>
            <a:endParaRPr lang="en-US" altLang="nl-NL" sz="1400" b="1"/>
          </a:p>
        </p:txBody>
      </p:sp>
      <p:sp>
        <p:nvSpPr>
          <p:cNvPr id="27691" name="Text Box 34">
            <a:extLst>
              <a:ext uri="{FF2B5EF4-FFF2-40B4-BE49-F238E27FC236}">
                <a16:creationId xmlns:a16="http://schemas.microsoft.com/office/drawing/2014/main" id="{93C3EE91-0D0F-45AE-8F71-0F9CC7AC6DFD}"/>
              </a:ext>
            </a:extLst>
          </p:cNvPr>
          <p:cNvSpPr txBox="1">
            <a:spLocks noChangeArrowheads="1"/>
          </p:cNvSpPr>
          <p:nvPr/>
        </p:nvSpPr>
        <p:spPr bwMode="auto">
          <a:xfrm>
            <a:off x="4984750" y="2466975"/>
            <a:ext cx="14589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Is this being done ?</a:t>
            </a:r>
            <a:endParaRPr lang="en-US" altLang="nl-NL" sz="1000"/>
          </a:p>
        </p:txBody>
      </p:sp>
      <p:sp>
        <p:nvSpPr>
          <p:cNvPr id="27692" name="Text Box 35">
            <a:extLst>
              <a:ext uri="{FF2B5EF4-FFF2-40B4-BE49-F238E27FC236}">
                <a16:creationId xmlns:a16="http://schemas.microsoft.com/office/drawing/2014/main" id="{6A1671BF-C332-4F01-9CFE-044AFF19ABD6}"/>
              </a:ext>
            </a:extLst>
          </p:cNvPr>
          <p:cNvSpPr txBox="1">
            <a:spLocks noChangeArrowheads="1"/>
          </p:cNvSpPr>
          <p:nvPr/>
        </p:nvSpPr>
        <p:spPr bwMode="auto">
          <a:xfrm>
            <a:off x="6588125" y="2441575"/>
            <a:ext cx="18716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Observation of visits by SDP staff to edu. Institutions.</a:t>
            </a:r>
            <a:endParaRPr lang="en-US" altLang="nl-NL" sz="1000"/>
          </a:p>
        </p:txBody>
      </p:sp>
      <p:sp>
        <p:nvSpPr>
          <p:cNvPr id="27693" name="Text Box 37">
            <a:extLst>
              <a:ext uri="{FF2B5EF4-FFF2-40B4-BE49-F238E27FC236}">
                <a16:creationId xmlns:a16="http://schemas.microsoft.com/office/drawing/2014/main" id="{CAF2C144-A58C-4F3B-BB90-9D491EFA748E}"/>
              </a:ext>
            </a:extLst>
          </p:cNvPr>
          <p:cNvSpPr txBox="1">
            <a:spLocks noChangeArrowheads="1"/>
          </p:cNvSpPr>
          <p:nvPr/>
        </p:nvSpPr>
        <p:spPr bwMode="auto">
          <a:xfrm>
            <a:off x="6588125" y="2924175"/>
            <a:ext cx="18716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Observation of the groups in action.</a:t>
            </a:r>
            <a:endParaRPr lang="en-US" altLang="nl-NL" sz="1000"/>
          </a:p>
        </p:txBody>
      </p:sp>
      <p:sp>
        <p:nvSpPr>
          <p:cNvPr id="27694" name="Text Box 38">
            <a:extLst>
              <a:ext uri="{FF2B5EF4-FFF2-40B4-BE49-F238E27FC236}">
                <a16:creationId xmlns:a16="http://schemas.microsoft.com/office/drawing/2014/main" id="{2F303473-1EEC-4125-AC20-600108EEAE6A}"/>
              </a:ext>
            </a:extLst>
          </p:cNvPr>
          <p:cNvSpPr txBox="1">
            <a:spLocks noChangeArrowheads="1"/>
          </p:cNvSpPr>
          <p:nvPr/>
        </p:nvSpPr>
        <p:spPr bwMode="auto">
          <a:xfrm>
            <a:off x="5076825" y="2997200"/>
            <a:ext cx="1295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Is this being done ?</a:t>
            </a:r>
            <a:endParaRPr lang="en-US" altLang="nl-NL" sz="1000"/>
          </a:p>
        </p:txBody>
      </p:sp>
      <p:sp>
        <p:nvSpPr>
          <p:cNvPr id="27695" name="Text Box 40">
            <a:extLst>
              <a:ext uri="{FF2B5EF4-FFF2-40B4-BE49-F238E27FC236}">
                <a16:creationId xmlns:a16="http://schemas.microsoft.com/office/drawing/2014/main" id="{344A03F9-9F5A-4ABE-A1A3-81106A9100EC}"/>
              </a:ext>
            </a:extLst>
          </p:cNvPr>
          <p:cNvSpPr txBox="1">
            <a:spLocks noChangeArrowheads="1"/>
          </p:cNvSpPr>
          <p:nvPr/>
        </p:nvSpPr>
        <p:spPr bwMode="auto">
          <a:xfrm>
            <a:off x="6567488" y="3429000"/>
            <a:ext cx="15319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Observation of selected performances. </a:t>
            </a:r>
            <a:endParaRPr lang="en-US" altLang="nl-NL" sz="1000"/>
          </a:p>
        </p:txBody>
      </p:sp>
      <p:sp>
        <p:nvSpPr>
          <p:cNvPr id="27696" name="Text Box 41">
            <a:extLst>
              <a:ext uri="{FF2B5EF4-FFF2-40B4-BE49-F238E27FC236}">
                <a16:creationId xmlns:a16="http://schemas.microsoft.com/office/drawing/2014/main" id="{06B41BA7-330A-4F8D-96B9-3229A05A1A20}"/>
              </a:ext>
            </a:extLst>
          </p:cNvPr>
          <p:cNvSpPr txBox="1">
            <a:spLocks noChangeArrowheads="1"/>
          </p:cNvSpPr>
          <p:nvPr/>
        </p:nvSpPr>
        <p:spPr bwMode="auto">
          <a:xfrm>
            <a:off x="5003800" y="3500438"/>
            <a:ext cx="16557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Is this being done ?</a:t>
            </a:r>
            <a:endParaRPr lang="en-US" altLang="nl-NL" sz="1000"/>
          </a:p>
        </p:txBody>
      </p:sp>
      <p:sp>
        <p:nvSpPr>
          <p:cNvPr id="27697" name="Text Box 45">
            <a:extLst>
              <a:ext uri="{FF2B5EF4-FFF2-40B4-BE49-F238E27FC236}">
                <a16:creationId xmlns:a16="http://schemas.microsoft.com/office/drawing/2014/main" id="{CE77B832-F22B-4041-A24E-15F993EDB293}"/>
              </a:ext>
            </a:extLst>
          </p:cNvPr>
          <p:cNvSpPr txBox="1">
            <a:spLocks noChangeArrowheads="1"/>
          </p:cNvSpPr>
          <p:nvPr/>
        </p:nvSpPr>
        <p:spPr bwMode="auto">
          <a:xfrm>
            <a:off x="6640513" y="4772025"/>
            <a:ext cx="1819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Focus Group Discussions with adolescents in the area.</a:t>
            </a:r>
            <a:endParaRPr lang="en-US" altLang="nl-NL" sz="1000"/>
          </a:p>
        </p:txBody>
      </p:sp>
      <p:sp>
        <p:nvSpPr>
          <p:cNvPr id="27698" name="Text Box 48">
            <a:extLst>
              <a:ext uri="{FF2B5EF4-FFF2-40B4-BE49-F238E27FC236}">
                <a16:creationId xmlns:a16="http://schemas.microsoft.com/office/drawing/2014/main" id="{BC4605F7-EE65-4C25-A261-158C0617B617}"/>
              </a:ext>
            </a:extLst>
          </p:cNvPr>
          <p:cNvSpPr txBox="1">
            <a:spLocks noChangeArrowheads="1"/>
          </p:cNvSpPr>
          <p:nvPr/>
        </p:nvSpPr>
        <p:spPr bwMode="auto">
          <a:xfrm>
            <a:off x="5000625" y="4786313"/>
            <a:ext cx="16430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nl-NL" sz="1000"/>
              <a:t>Are they well informed ?</a:t>
            </a:r>
            <a:endParaRPr lang="en-US" altLang="nl-NL" sz="1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8A1C5EF0-6270-4DAB-843C-9D5AC05097EE}"/>
              </a:ext>
            </a:extLst>
          </p:cNvPr>
          <p:cNvSpPr>
            <a:spLocks noChangeArrowheads="1"/>
          </p:cNvSpPr>
          <p:nvPr/>
        </p:nvSpPr>
        <p:spPr bwMode="auto">
          <a:xfrm>
            <a:off x="1214438" y="2286000"/>
            <a:ext cx="6072187"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nl-NL" sz="2400" b="1"/>
              <a:t>10. Outline the preparatory work that needs to be done at the national level before the quality standards can be applied</a:t>
            </a:r>
          </a:p>
          <a:p>
            <a:pPr eaLnBrk="1" hangingPunct="1"/>
            <a:endParaRPr lang="en-US" altLang="nl-NL"/>
          </a:p>
          <a:p>
            <a:pPr eaLnBrk="1" hangingPunct="1"/>
            <a:r>
              <a:rPr lang="en-US" altLang="nl-NL"/>
              <a:t>What groundwork needs to be done in order for all these ideas can be translated into reality?</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3968</TotalTime>
  <Words>3825</Words>
  <Application>Microsoft Office PowerPoint</Application>
  <PresentationFormat>On-screen Show (4:3)</PresentationFormat>
  <Paragraphs>390</Paragraphs>
  <Slides>27</Slides>
  <Notes>26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Default Design</vt:lpstr>
      <vt:lpstr>Developing standards  and accompanying elements of  a standards-driven  quality improvement initiative.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from India: Standard statement &amp; accompanying criteria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World Health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adolescents  need (&amp; why) ?</dc:title>
  <dc:creator>chandramouli venkatraman</dc:creator>
  <cp:lastModifiedBy>WATSON, John</cp:lastModifiedBy>
  <cp:revision>431</cp:revision>
  <dcterms:created xsi:type="dcterms:W3CDTF">2004-09-20T08:46:26Z</dcterms:created>
  <dcterms:modified xsi:type="dcterms:W3CDTF">2022-01-21T13:22:10Z</dcterms:modified>
</cp:coreProperties>
</file>